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87" r:id="rId3"/>
    <p:sldId id="277" r:id="rId4"/>
    <p:sldId id="256" r:id="rId5"/>
    <p:sldId id="278" r:id="rId6"/>
    <p:sldId id="312" r:id="rId7"/>
    <p:sldId id="257" r:id="rId8"/>
    <p:sldId id="290" r:id="rId9"/>
    <p:sldId id="313" r:id="rId10"/>
    <p:sldId id="270" r:id="rId11"/>
    <p:sldId id="286" r:id="rId12"/>
    <p:sldId id="314" r:id="rId13"/>
    <p:sldId id="268" r:id="rId14"/>
    <p:sldId id="296" r:id="rId15"/>
    <p:sldId id="320" r:id="rId16"/>
    <p:sldId id="264" r:id="rId17"/>
    <p:sldId id="326" r:id="rId18"/>
    <p:sldId id="327" r:id="rId19"/>
    <p:sldId id="329" r:id="rId20"/>
    <p:sldId id="262" r:id="rId21"/>
    <p:sldId id="260"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BF5EF"/>
    <a:srgbClr val="E6F3FC"/>
    <a:srgbClr val="9BE254"/>
    <a:srgbClr val="C5EEA0"/>
    <a:srgbClr val="A7F12F"/>
    <a:srgbClr val="B0F456"/>
    <a:srgbClr val="B4DC84"/>
    <a:srgbClr val="9FD6D9"/>
    <a:srgbClr val="F5B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showGuides="1">
      <p:cViewPr varScale="1">
        <p:scale>
          <a:sx n="80" d="100"/>
          <a:sy n="80" d="100"/>
        </p:scale>
        <p:origin x="835" y="77"/>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17</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21</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16</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8.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8.png"/><Relationship Id="rId7"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b="1" dirty="0" err="1">
                <a:solidFill>
                  <a:srgbClr val="0000FF"/>
                </a:solidFill>
              </a:rPr>
              <a:t>Xác</a:t>
            </a:r>
            <a:r>
              <a:rPr lang="en-US" sz="2800" b="1" dirty="0">
                <a:solidFill>
                  <a:srgbClr val="0000FF"/>
                </a:solidFill>
              </a:rPr>
              <a:t> </a:t>
            </a:r>
            <a:r>
              <a:rPr lang="en-US" sz="2800" b="1" dirty="0" err="1">
                <a:solidFill>
                  <a:srgbClr val="0000FF"/>
                </a:solidFill>
              </a:rPr>
              <a:t>suất</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một</a:t>
            </a:r>
            <a:r>
              <a:rPr lang="en-US" sz="2800" b="1" dirty="0">
                <a:solidFill>
                  <a:srgbClr val="0000FF"/>
                </a:solidFill>
              </a:rPr>
              <a:t> </a:t>
            </a:r>
            <a:r>
              <a:rPr lang="en-US" sz="2800" b="1" dirty="0" err="1">
                <a:solidFill>
                  <a:srgbClr val="0000FF"/>
                </a:solidFill>
              </a:rPr>
              <a:t>biến</a:t>
            </a:r>
            <a:r>
              <a:rPr lang="en-US" sz="2800" b="1" dirty="0">
                <a:solidFill>
                  <a:srgbClr val="0000FF"/>
                </a:solidFill>
              </a:rPr>
              <a:t> </a:t>
            </a:r>
            <a:r>
              <a:rPr lang="en-US" sz="2800" b="1" dirty="0" err="1">
                <a:solidFill>
                  <a:srgbClr val="0000FF"/>
                </a:solidFill>
              </a:rPr>
              <a:t>cố</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trò</a:t>
            </a:r>
            <a:r>
              <a:rPr lang="en-US" sz="2800" b="1" dirty="0">
                <a:solidFill>
                  <a:srgbClr val="0000FF"/>
                </a:solidFill>
              </a:rPr>
              <a:t> </a:t>
            </a:r>
            <a:r>
              <a:rPr lang="en-US" sz="2800" b="1" dirty="0" err="1">
                <a:solidFill>
                  <a:srgbClr val="0000FF"/>
                </a:solidFill>
              </a:rPr>
              <a:t>chơi</a:t>
            </a:r>
            <a:r>
              <a:rPr lang="en-US" sz="2800" b="1" dirty="0">
                <a:solidFill>
                  <a:srgbClr val="0000FF"/>
                </a:solidFill>
              </a:rPr>
              <a:t> </a:t>
            </a:r>
            <a:r>
              <a:rPr lang="en-US" sz="2800" b="1" dirty="0" err="1">
                <a:solidFill>
                  <a:srgbClr val="0000FF"/>
                </a:solidFill>
              </a:rPr>
              <a:t>gieo</a:t>
            </a:r>
            <a:r>
              <a:rPr lang="en-US" sz="2800" b="1" dirty="0">
                <a:solidFill>
                  <a:srgbClr val="0000FF"/>
                </a:solidFill>
              </a:rPr>
              <a:t> </a:t>
            </a:r>
            <a:r>
              <a:rPr lang="en-US" sz="2800" b="1" dirty="0" err="1">
                <a:solidFill>
                  <a:srgbClr val="0000FF"/>
                </a:solidFill>
              </a:rPr>
              <a:t>xúc</a:t>
            </a:r>
            <a:r>
              <a:rPr lang="en-US" sz="2800" b="1" dirty="0">
                <a:solidFill>
                  <a:srgbClr val="0000FF"/>
                </a:solidFill>
              </a:rPr>
              <a:t> </a:t>
            </a:r>
            <a:r>
              <a:rPr lang="en-US" sz="2800" b="1" dirty="0" err="1">
                <a:solidFill>
                  <a:srgbClr val="0000FF"/>
                </a:solidFill>
              </a:rPr>
              <a:t>xắc</a:t>
            </a:r>
            <a:r>
              <a:rPr lang="en-US" sz="2800" b="1" dirty="0">
                <a:solidFill>
                  <a:srgbClr val="0000FF"/>
                </a:solidFill>
              </a:rPr>
              <a:t> </a:t>
            </a:r>
            <a:r>
              <a:rPr lang="en-US" sz="2800" b="1" dirty="0" err="1">
                <a:solidFill>
                  <a:srgbClr val="0000FF"/>
                </a:solidFill>
              </a:rPr>
              <a:t>bằng</a:t>
            </a:r>
            <a:r>
              <a:rPr lang="en-US" sz="2800" b="1" dirty="0">
                <a:solidFill>
                  <a:srgbClr val="0000FF"/>
                </a:solidFill>
              </a:rPr>
              <a:t> </a:t>
            </a:r>
            <a:r>
              <a:rPr lang="en-US" sz="2800" b="1" dirty="0" err="1">
                <a:solidFill>
                  <a:srgbClr val="0000FF"/>
                </a:solidFill>
              </a:rPr>
              <a:t>tỉ</a:t>
            </a:r>
            <a:r>
              <a:rPr lang="en-US" sz="2800" b="1" dirty="0">
                <a:solidFill>
                  <a:srgbClr val="0000FF"/>
                </a:solidFill>
              </a:rPr>
              <a:t> </a:t>
            </a:r>
            <a:r>
              <a:rPr lang="en-US" sz="2800" b="1" dirty="0" err="1">
                <a:solidFill>
                  <a:srgbClr val="0000FF"/>
                </a:solidFill>
              </a:rPr>
              <a:t>số</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số</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quả</a:t>
            </a:r>
            <a:r>
              <a:rPr lang="en-US" sz="2800" b="1" dirty="0">
                <a:solidFill>
                  <a:srgbClr val="0000FF"/>
                </a:solidFill>
              </a:rPr>
              <a:t> </a:t>
            </a:r>
            <a:r>
              <a:rPr lang="en-US" sz="2800" b="1" dirty="0" err="1">
                <a:solidFill>
                  <a:srgbClr val="0000FF"/>
                </a:solidFill>
              </a:rPr>
              <a:t>thuận</a:t>
            </a:r>
            <a:r>
              <a:rPr lang="en-US" sz="2800" b="1" dirty="0">
                <a:solidFill>
                  <a:srgbClr val="0000FF"/>
                </a:solidFill>
              </a:rPr>
              <a:t> </a:t>
            </a:r>
            <a:r>
              <a:rPr lang="en-US" sz="2800" b="1" dirty="0" err="1">
                <a:solidFill>
                  <a:srgbClr val="0000FF"/>
                </a:solidFill>
              </a:rPr>
              <a:t>lợi</a:t>
            </a:r>
            <a:r>
              <a:rPr lang="en-US" sz="2800" b="1" dirty="0">
                <a:solidFill>
                  <a:srgbClr val="0000FF"/>
                </a:solidFill>
              </a:rPr>
              <a:t> </a:t>
            </a:r>
            <a:r>
              <a:rPr lang="en-US" sz="2800" b="1" dirty="0" err="1">
                <a:solidFill>
                  <a:srgbClr val="0000FF"/>
                </a:solidFill>
              </a:rPr>
              <a:t>cho</a:t>
            </a:r>
            <a:r>
              <a:rPr lang="en-US" sz="2800" b="1" dirty="0">
                <a:solidFill>
                  <a:srgbClr val="0000FF"/>
                </a:solidFill>
              </a:rPr>
              <a:t> </a:t>
            </a:r>
            <a:r>
              <a:rPr lang="en-US" sz="2800" b="1" dirty="0" err="1">
                <a:solidFill>
                  <a:srgbClr val="0000FF"/>
                </a:solidFill>
              </a:rPr>
              <a:t>biến</a:t>
            </a:r>
            <a:r>
              <a:rPr lang="en-US" sz="2800" b="1" dirty="0">
                <a:solidFill>
                  <a:srgbClr val="0000FF"/>
                </a:solidFill>
              </a:rPr>
              <a:t> </a:t>
            </a:r>
            <a:r>
              <a:rPr lang="en-US" sz="2800" b="1" dirty="0" err="1">
                <a:solidFill>
                  <a:srgbClr val="0000FF"/>
                </a:solidFill>
              </a:rPr>
              <a:t>cố</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số</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quả</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thể</a:t>
            </a:r>
            <a:r>
              <a:rPr lang="en-US" sz="2800" b="1" dirty="0">
                <a:solidFill>
                  <a:srgbClr val="0000FF"/>
                </a:solidFill>
              </a:rPr>
              <a:t> </a:t>
            </a:r>
            <a:r>
              <a:rPr lang="en-US" sz="2800" b="1" dirty="0" err="1">
                <a:solidFill>
                  <a:srgbClr val="0000FF"/>
                </a:solidFill>
              </a:rPr>
              <a:t>xảy</a:t>
            </a:r>
            <a:r>
              <a:rPr lang="en-US" sz="2800" b="1" dirty="0">
                <a:solidFill>
                  <a:srgbClr val="0000FF"/>
                </a:solidFill>
              </a:rPr>
              <a:t> ra </a:t>
            </a:r>
            <a:r>
              <a:rPr lang="en-US" sz="2800" b="1" dirty="0" err="1">
                <a:solidFill>
                  <a:srgbClr val="0000FF"/>
                </a:solidFill>
              </a:rPr>
              <a:t>đối</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mặt</a:t>
            </a:r>
            <a:r>
              <a:rPr lang="en-US" sz="2800" b="1" dirty="0">
                <a:solidFill>
                  <a:srgbClr val="0000FF"/>
                </a:solidFill>
              </a:rPr>
              <a:t> </a:t>
            </a:r>
            <a:r>
              <a:rPr lang="en-US" sz="2800" b="1" dirty="0" err="1">
                <a:solidFill>
                  <a:srgbClr val="0000FF"/>
                </a:solidFill>
              </a:rPr>
              <a:t>xuất</a:t>
            </a:r>
            <a:r>
              <a:rPr lang="en-US" sz="2800" b="1" dirty="0">
                <a:solidFill>
                  <a:srgbClr val="0000FF"/>
                </a:solidFill>
              </a:rPr>
              <a:t> </a:t>
            </a:r>
            <a:r>
              <a:rPr lang="en-US" sz="2800" b="1" dirty="0" err="1">
                <a:solidFill>
                  <a:srgbClr val="0000FF"/>
                </a:solidFill>
              </a:rPr>
              <a:t>hiện</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xúc</a:t>
            </a:r>
            <a:r>
              <a:rPr lang="en-US" sz="2800" b="1" dirty="0">
                <a:solidFill>
                  <a:srgbClr val="0000FF"/>
                </a:solidFill>
              </a:rPr>
              <a:t> </a:t>
            </a:r>
            <a:r>
              <a:rPr lang="en-US" sz="2800" b="1" dirty="0" err="1">
                <a:solidFill>
                  <a:srgbClr val="0000FF"/>
                </a:solidFill>
              </a:rPr>
              <a:t>xắc</a:t>
            </a:r>
            <a:r>
              <a:rPr lang="en-US" sz="2800" b="1" dirty="0">
                <a:solidFill>
                  <a:srgbClr val="0000FF"/>
                </a:solidFill>
              </a:rPr>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b="1" dirty="0" err="1">
                <a:solidFill>
                  <a:srgbClr val="0000FF"/>
                </a:solidFill>
                <a:latin typeface="+mj-lt"/>
              </a:rPr>
              <a:t>Gieo</a:t>
            </a:r>
            <a:r>
              <a:rPr lang="en-US" sz="2400" b="1" dirty="0">
                <a:solidFill>
                  <a:srgbClr val="0000FF"/>
                </a:solidFill>
                <a:latin typeface="+mj-lt"/>
              </a:rPr>
              <a:t> </a:t>
            </a:r>
            <a:r>
              <a:rPr lang="en-US" sz="2400" b="1" dirty="0" err="1">
                <a:solidFill>
                  <a:srgbClr val="0000FF"/>
                </a:solidFill>
                <a:latin typeface="+mj-lt"/>
              </a:rPr>
              <a:t>ngẫu</a:t>
            </a:r>
            <a:r>
              <a:rPr lang="en-US" sz="2400" b="1" dirty="0">
                <a:solidFill>
                  <a:srgbClr val="0000FF"/>
                </a:solidFill>
                <a:latin typeface="+mj-lt"/>
              </a:rPr>
              <a:t> </a:t>
            </a:r>
            <a:r>
              <a:rPr lang="en-US" sz="2400" b="1" dirty="0" err="1">
                <a:solidFill>
                  <a:srgbClr val="0000FF"/>
                </a:solidFill>
                <a:latin typeface="+mj-lt"/>
              </a:rPr>
              <a:t>nhiên</a:t>
            </a:r>
            <a:r>
              <a:rPr lang="en-US" sz="2400" b="1" dirty="0">
                <a:solidFill>
                  <a:srgbClr val="0000FF"/>
                </a:solidFill>
                <a:latin typeface="+mj-lt"/>
              </a:rPr>
              <a:t> </a:t>
            </a:r>
            <a:r>
              <a:rPr lang="en-US" sz="2400" b="1" dirty="0" err="1">
                <a:solidFill>
                  <a:srgbClr val="0000FF"/>
                </a:solidFill>
                <a:latin typeface="+mj-lt"/>
              </a:rPr>
              <a:t>xúc</a:t>
            </a:r>
            <a:r>
              <a:rPr lang="en-US" sz="2400" b="1" dirty="0">
                <a:solidFill>
                  <a:srgbClr val="0000FF"/>
                </a:solidFill>
                <a:latin typeface="+mj-lt"/>
              </a:rPr>
              <a:t> </a:t>
            </a:r>
            <a:r>
              <a:rPr lang="en-US" sz="2400" b="1" dirty="0" err="1">
                <a:solidFill>
                  <a:srgbClr val="0000FF"/>
                </a:solidFill>
                <a:latin typeface="+mj-lt"/>
              </a:rPr>
              <a:t>xắc</a:t>
            </a:r>
            <a:r>
              <a:rPr lang="en-US" sz="2400" b="1" dirty="0">
                <a:solidFill>
                  <a:srgbClr val="0000FF"/>
                </a:solidFill>
                <a:latin typeface="+mj-lt"/>
              </a:rPr>
              <a:t> </a:t>
            </a:r>
            <a:r>
              <a:rPr lang="en-US" sz="2400" b="1" dirty="0" err="1">
                <a:solidFill>
                  <a:srgbClr val="0000FF"/>
                </a:solidFill>
                <a:latin typeface="+mj-lt"/>
              </a:rPr>
              <a:t>một</a:t>
            </a:r>
            <a:r>
              <a:rPr lang="en-US" sz="2400" b="1" dirty="0">
                <a:solidFill>
                  <a:srgbClr val="0000FF"/>
                </a:solidFill>
                <a:latin typeface="+mj-lt"/>
              </a:rPr>
              <a:t> </a:t>
            </a:r>
            <a:r>
              <a:rPr lang="en-US" sz="2400" b="1" dirty="0" err="1">
                <a:solidFill>
                  <a:srgbClr val="0000FF"/>
                </a:solidFill>
                <a:latin typeface="+mj-lt"/>
              </a:rPr>
              <a:t>lần</a:t>
            </a:r>
            <a:endParaRPr lang="en-US" sz="2400" b="1" dirty="0">
              <a:solidFill>
                <a:srgbClr val="0000FF"/>
              </a:solidFill>
              <a:latin typeface="+mj-lt"/>
            </a:endParaRPr>
          </a:p>
        </p:txBody>
      </p:sp>
      <p:sp>
        <p:nvSpPr>
          <p:cNvPr id="5" name="TextBox 4"/>
          <p:cNvSpPr txBox="1"/>
          <p:nvPr/>
        </p:nvSpPr>
        <p:spPr>
          <a:xfrm>
            <a:off x="327105" y="935588"/>
            <a:ext cx="10917631" cy="1962845"/>
          </a:xfrm>
          <a:prstGeom prst="rect">
            <a:avLst/>
          </a:prstGeom>
          <a:noFill/>
        </p:spPr>
        <p:txBody>
          <a:bodyPr wrap="square" rtlCol="0">
            <a:spAutoFit/>
          </a:bodyPr>
          <a:lstStyle/>
          <a:p>
            <a:pPr algn="just">
              <a:lnSpc>
                <a:spcPct val="130000"/>
              </a:lnSpc>
            </a:pPr>
            <a:r>
              <a:rPr lang="en-US" sz="2400" b="1" dirty="0">
                <a:solidFill>
                  <a:srgbClr val="0000FF"/>
                </a:solidFill>
              </a:rPr>
              <a:t>a) </a:t>
            </a:r>
            <a:r>
              <a:rPr lang="en-US" sz="2400" b="1" dirty="0" err="1">
                <a:solidFill>
                  <a:srgbClr val="0000FF"/>
                </a:solidFill>
              </a:rPr>
              <a:t>Tìm</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phần</a:t>
            </a:r>
            <a:r>
              <a:rPr lang="en-US" sz="2400" b="1" dirty="0">
                <a:solidFill>
                  <a:srgbClr val="0000FF"/>
                </a:solidFill>
              </a:rPr>
              <a:t> </a:t>
            </a:r>
            <a:r>
              <a:rPr lang="en-US" sz="2400" b="1" dirty="0" err="1">
                <a:solidFill>
                  <a:srgbClr val="0000FF"/>
                </a:solidFill>
              </a:rPr>
              <a:t>tử</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tập</a:t>
            </a:r>
            <a:r>
              <a:rPr lang="en-US" sz="2400" b="1" dirty="0">
                <a:solidFill>
                  <a:srgbClr val="0000FF"/>
                </a:solidFill>
              </a:rPr>
              <a:t> </a:t>
            </a:r>
            <a:r>
              <a:rPr lang="en-US" sz="2400" b="1" dirty="0" err="1">
                <a:solidFill>
                  <a:srgbClr val="0000FF"/>
                </a:solidFill>
              </a:rPr>
              <a:t>hợp</a:t>
            </a:r>
            <a:r>
              <a:rPr lang="en-US" sz="2400" b="1" dirty="0">
                <a:solidFill>
                  <a:srgbClr val="0000FF"/>
                </a:solidFill>
              </a:rPr>
              <a:t> A </a:t>
            </a:r>
            <a:r>
              <a:rPr lang="en-US" sz="2400" b="1" dirty="0" err="1">
                <a:solidFill>
                  <a:srgbClr val="0000FF"/>
                </a:solidFill>
              </a:rPr>
              <a:t>gồm</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kết</a:t>
            </a:r>
            <a:r>
              <a:rPr lang="en-US" sz="2400" b="1" dirty="0">
                <a:solidFill>
                  <a:srgbClr val="0000FF"/>
                </a:solidFill>
              </a:rPr>
              <a:t> </a:t>
            </a:r>
            <a:r>
              <a:rPr lang="en-US" sz="2400" b="1" dirty="0" err="1">
                <a:solidFill>
                  <a:srgbClr val="0000FF"/>
                </a:solidFill>
              </a:rPr>
              <a:t>quả</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thể</a:t>
            </a:r>
            <a:r>
              <a:rPr lang="en-US" sz="2400" b="1" dirty="0">
                <a:solidFill>
                  <a:srgbClr val="0000FF"/>
                </a:solidFill>
              </a:rPr>
              <a:t> </a:t>
            </a:r>
            <a:r>
              <a:rPr lang="en-US" sz="2400" b="1" dirty="0" err="1">
                <a:solidFill>
                  <a:srgbClr val="0000FF"/>
                </a:solidFill>
              </a:rPr>
              <a:t>xảy</a:t>
            </a:r>
            <a:r>
              <a:rPr lang="en-US" sz="2400" b="1" dirty="0">
                <a:solidFill>
                  <a:srgbClr val="0000FF"/>
                </a:solidFill>
              </a:rPr>
              <a:t> ra </a:t>
            </a:r>
            <a:r>
              <a:rPr lang="en-US" sz="2400" b="1" dirty="0" err="1">
                <a:solidFill>
                  <a:srgbClr val="0000FF"/>
                </a:solidFill>
              </a:rPr>
              <a:t>đối</a:t>
            </a:r>
            <a:r>
              <a:rPr lang="en-US" sz="2400" b="1" dirty="0">
                <a:solidFill>
                  <a:srgbClr val="0000FF"/>
                </a:solidFill>
              </a:rPr>
              <a:t> </a:t>
            </a:r>
            <a:r>
              <a:rPr lang="en-US" sz="2400" b="1" dirty="0" err="1">
                <a:solidFill>
                  <a:srgbClr val="0000FF"/>
                </a:solidFill>
              </a:rPr>
              <a:t>với</a:t>
            </a:r>
            <a:r>
              <a:rPr lang="en-US" sz="2400" b="1" dirty="0">
                <a:solidFill>
                  <a:srgbClr val="0000FF"/>
                </a:solidFill>
              </a:rPr>
              <a:t> </a:t>
            </a:r>
            <a:r>
              <a:rPr lang="en-US" sz="2400" b="1" dirty="0" err="1">
                <a:solidFill>
                  <a:srgbClr val="0000FF"/>
                </a:solidFill>
              </a:rPr>
              <a:t>mặt</a:t>
            </a:r>
            <a:r>
              <a:rPr lang="en-US" sz="2400" b="1" dirty="0">
                <a:solidFill>
                  <a:srgbClr val="0000FF"/>
                </a:solidFill>
              </a:rPr>
              <a:t> </a:t>
            </a:r>
            <a:r>
              <a:rPr lang="en-US" sz="2400" b="1" dirty="0" err="1">
                <a:solidFill>
                  <a:srgbClr val="0000FF"/>
                </a:solidFill>
              </a:rPr>
              <a:t>xuất</a:t>
            </a:r>
            <a:r>
              <a:rPr lang="en-US" sz="2400" b="1" dirty="0">
                <a:solidFill>
                  <a:srgbClr val="0000FF"/>
                </a:solidFill>
              </a:rPr>
              <a:t> </a:t>
            </a:r>
            <a:r>
              <a:rPr lang="en-US" sz="2400" b="1" dirty="0" err="1">
                <a:solidFill>
                  <a:srgbClr val="0000FF"/>
                </a:solidFill>
              </a:rPr>
              <a:t>hiện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xúc</a:t>
            </a:r>
            <a:r>
              <a:rPr lang="en-US" sz="2400" b="1" dirty="0">
                <a:solidFill>
                  <a:srgbClr val="0000FF"/>
                </a:solidFill>
              </a:rPr>
              <a:t> </a:t>
            </a:r>
            <a:r>
              <a:rPr lang="en-US" sz="2400" b="1" dirty="0" err="1">
                <a:solidFill>
                  <a:srgbClr val="0000FF"/>
                </a:solidFill>
              </a:rPr>
              <a:t>xắc</a:t>
            </a:r>
            <a:r>
              <a:rPr lang="en-US" sz="2400" b="1" dirty="0">
                <a:solidFill>
                  <a:srgbClr val="0000FF"/>
                </a:solidFill>
              </a:rPr>
              <a:t>.</a:t>
            </a:r>
            <a:endParaRPr lang="en-US" sz="2400" b="1" dirty="0">
              <a:solidFill>
                <a:srgbClr val="0000FF"/>
              </a:solidFill>
              <a:latin typeface="+mj-lt"/>
            </a:endParaRPr>
          </a:p>
          <a:p>
            <a:pPr algn="just">
              <a:lnSpc>
                <a:spcPct val="130000"/>
              </a:lnSpc>
            </a:pPr>
            <a:r>
              <a:rPr lang="en-US" sz="2400" b="1" dirty="0">
                <a:solidFill>
                  <a:srgbClr val="0000FF"/>
                </a:solidFill>
                <a:latin typeface="+mj-lt"/>
              </a:rPr>
              <a:t>b) </a:t>
            </a:r>
            <a:r>
              <a:rPr lang="en-US" sz="2400" b="1" dirty="0" err="1">
                <a:solidFill>
                  <a:srgbClr val="0000FF"/>
                </a:solidFill>
                <a:latin typeface="+mj-lt"/>
              </a:rPr>
              <a:t>Xét</a:t>
            </a:r>
            <a:r>
              <a:rPr lang="en-US" sz="2400" b="1" dirty="0">
                <a:solidFill>
                  <a:srgbClr val="0000FF"/>
                </a:solidFill>
                <a:latin typeface="+mj-lt"/>
              </a:rPr>
              <a:t> </a:t>
            </a:r>
            <a:r>
              <a:rPr lang="en-US" sz="2400" b="1" dirty="0" err="1">
                <a:solidFill>
                  <a:srgbClr val="0000FF"/>
                </a:solidFill>
                <a:latin typeface="+mj-lt"/>
              </a:rPr>
              <a:t>biến</a:t>
            </a:r>
            <a:r>
              <a:rPr lang="en-US" sz="2400" b="1" dirty="0">
                <a:solidFill>
                  <a:srgbClr val="0000FF"/>
                </a:solidFill>
                <a:latin typeface="+mj-lt"/>
              </a:rPr>
              <a:t> </a:t>
            </a:r>
            <a:r>
              <a:rPr lang="en-US" sz="2400" b="1" dirty="0" err="1">
                <a:solidFill>
                  <a:srgbClr val="0000FF"/>
                </a:solidFill>
                <a:latin typeface="+mj-lt"/>
              </a:rPr>
              <a:t>cố</a:t>
            </a:r>
            <a:r>
              <a:rPr lang="en-US" sz="2400" b="1" dirty="0">
                <a:solidFill>
                  <a:srgbClr val="0000FF"/>
                </a:solidFill>
                <a:latin typeface="+mj-lt"/>
              </a:rPr>
              <a:t> “</a:t>
            </a:r>
            <a:r>
              <a:rPr lang="en-US" sz="2400" b="1" dirty="0" err="1">
                <a:solidFill>
                  <a:srgbClr val="0000FF"/>
                </a:solidFill>
                <a:latin typeface="+mj-lt"/>
              </a:rPr>
              <a:t>Mặt</a:t>
            </a:r>
            <a:r>
              <a:rPr lang="en-US" sz="2400" b="1" dirty="0">
                <a:solidFill>
                  <a:srgbClr val="0000FF"/>
                </a:solidFill>
                <a:latin typeface="+mj-lt"/>
              </a:rPr>
              <a:t> </a:t>
            </a:r>
            <a:r>
              <a:rPr lang="en-US" sz="2400" b="1" dirty="0" err="1">
                <a:solidFill>
                  <a:srgbClr val="0000FF"/>
                </a:solidFill>
                <a:latin typeface="+mj-lt"/>
              </a:rPr>
              <a:t>xuất</a:t>
            </a:r>
            <a:r>
              <a:rPr lang="en-US" sz="2400" b="1" dirty="0">
                <a:solidFill>
                  <a:srgbClr val="0000FF"/>
                </a:solidFill>
                <a:latin typeface="+mj-lt"/>
              </a:rPr>
              <a:t> </a:t>
            </a:r>
            <a:r>
              <a:rPr lang="en-US" sz="2400" b="1" dirty="0" err="1">
                <a:solidFill>
                  <a:srgbClr val="0000FF"/>
                </a:solidFill>
                <a:latin typeface="+mj-lt"/>
              </a:rPr>
              <a:t>hiện</a:t>
            </a:r>
            <a:r>
              <a:rPr lang="en-US" sz="2400" b="1" dirty="0">
                <a:solidFill>
                  <a:srgbClr val="0000FF"/>
                </a:solidFill>
                <a:latin typeface="+mj-lt"/>
              </a:rPr>
              <a:t> </a:t>
            </a:r>
            <a:r>
              <a:rPr lang="en-US" sz="2400" b="1" dirty="0" err="1">
                <a:solidFill>
                  <a:srgbClr val="0000FF"/>
                </a:solidFill>
                <a:latin typeface="+mj-lt"/>
              </a:rPr>
              <a:t>của</a:t>
            </a:r>
            <a:r>
              <a:rPr lang="en-US" sz="2400" b="1" dirty="0">
                <a:solidFill>
                  <a:srgbClr val="0000FF"/>
                </a:solidFill>
                <a:latin typeface="+mj-lt"/>
              </a:rPr>
              <a:t> </a:t>
            </a:r>
            <a:r>
              <a:rPr lang="en-US" sz="2400" b="1" dirty="0" err="1">
                <a:solidFill>
                  <a:srgbClr val="0000FF"/>
                </a:solidFill>
                <a:latin typeface="+mj-lt"/>
              </a:rPr>
              <a:t>xúc</a:t>
            </a:r>
            <a:r>
              <a:rPr lang="en-US" sz="2400" b="1" dirty="0">
                <a:solidFill>
                  <a:srgbClr val="0000FF"/>
                </a:solidFill>
                <a:latin typeface="+mj-lt"/>
              </a:rPr>
              <a:t> </a:t>
            </a:r>
            <a:r>
              <a:rPr lang="en-US" sz="2400" b="1" dirty="0" err="1">
                <a:solidFill>
                  <a:srgbClr val="0000FF"/>
                </a:solidFill>
                <a:latin typeface="+mj-lt"/>
              </a:rPr>
              <a:t>xắc</a:t>
            </a:r>
            <a:r>
              <a:rPr lang="en-US" sz="2400" b="1" dirty="0">
                <a:solidFill>
                  <a:srgbClr val="0000FF"/>
                </a:solidFill>
                <a:latin typeface="+mj-lt"/>
              </a:rPr>
              <a:t> </a:t>
            </a:r>
            <a:r>
              <a:rPr lang="en-US" sz="2400" b="1" dirty="0" err="1">
                <a:solidFill>
                  <a:srgbClr val="0000FF"/>
                </a:solidFill>
                <a:latin typeface="+mj-lt"/>
              </a:rPr>
              <a:t>có</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chấm</a:t>
            </a:r>
            <a:r>
              <a:rPr lang="en-US" sz="2400" b="1" dirty="0">
                <a:solidFill>
                  <a:srgbClr val="0000FF"/>
                </a:solidFill>
                <a:latin typeface="+mj-lt"/>
              </a:rPr>
              <a:t> </a:t>
            </a:r>
            <a:r>
              <a:rPr lang="en-US" sz="2400" b="1" dirty="0" err="1">
                <a:solidFill>
                  <a:srgbClr val="0000FF"/>
                </a:solidFill>
                <a:latin typeface="+mj-lt"/>
              </a:rPr>
              <a:t>là</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lẻ</a:t>
            </a:r>
            <a:r>
              <a:rPr lang="en-US" sz="2400" b="1" dirty="0">
                <a:solidFill>
                  <a:srgbClr val="0000FF"/>
                </a:solidFill>
                <a:latin typeface="+mj-lt"/>
              </a:rPr>
              <a:t>”. </a:t>
            </a:r>
            <a:r>
              <a:rPr lang="en-US" sz="2400" b="1" dirty="0" err="1">
                <a:solidFill>
                  <a:srgbClr val="0000FF"/>
                </a:solidFill>
                <a:latin typeface="+mj-lt"/>
              </a:rPr>
              <a:t>Tính</a:t>
            </a:r>
            <a:r>
              <a:rPr lang="en-US" sz="2400" b="1" dirty="0">
                <a:solidFill>
                  <a:srgbClr val="0000FF"/>
                </a:solidFill>
                <a:latin typeface="+mj-lt"/>
              </a:rPr>
              <a:t> </a:t>
            </a:r>
            <a:r>
              <a:rPr lang="en-US" sz="2400" b="1" dirty="0" err="1">
                <a:solidFill>
                  <a:srgbClr val="0000FF"/>
                </a:solidFill>
                <a:latin typeface="+mj-lt"/>
              </a:rPr>
              <a:t>xác</a:t>
            </a:r>
            <a:r>
              <a:rPr lang="en-US" sz="2400" b="1" dirty="0">
                <a:solidFill>
                  <a:srgbClr val="0000FF"/>
                </a:solidFill>
                <a:latin typeface="+mj-lt"/>
              </a:rPr>
              <a:t> </a:t>
            </a:r>
            <a:r>
              <a:rPr lang="en-US" sz="2400" b="1" dirty="0" err="1">
                <a:solidFill>
                  <a:srgbClr val="0000FF"/>
                </a:solidFill>
                <a:latin typeface="+mj-lt"/>
              </a:rPr>
              <a:t>suất</a:t>
            </a:r>
            <a:r>
              <a:rPr lang="en-US" sz="2400" b="1" dirty="0">
                <a:solidFill>
                  <a:srgbClr val="0000FF"/>
                </a:solidFill>
                <a:latin typeface="+mj-lt"/>
              </a:rPr>
              <a:t> </a:t>
            </a:r>
            <a:r>
              <a:rPr lang="en-US" sz="2400" b="1" dirty="0" err="1">
                <a:solidFill>
                  <a:srgbClr val="0000FF"/>
                </a:solidFill>
                <a:latin typeface="+mj-lt"/>
              </a:rPr>
              <a:t>của</a:t>
            </a:r>
            <a:r>
              <a:rPr lang="en-US" sz="2400" b="1" dirty="0">
                <a:solidFill>
                  <a:srgbClr val="0000FF"/>
                </a:solidFill>
                <a:latin typeface="+mj-lt"/>
              </a:rPr>
              <a:t> </a:t>
            </a:r>
            <a:r>
              <a:rPr lang="en-US" sz="2400" b="1" dirty="0" err="1">
                <a:solidFill>
                  <a:srgbClr val="0000FF"/>
                </a:solidFill>
                <a:latin typeface="+mj-lt"/>
              </a:rPr>
              <a:t>biến</a:t>
            </a:r>
            <a:r>
              <a:rPr lang="en-US" sz="2400" b="1" dirty="0">
                <a:solidFill>
                  <a:srgbClr val="0000FF"/>
                </a:solidFill>
                <a:latin typeface="+mj-lt"/>
              </a:rPr>
              <a:t> </a:t>
            </a:r>
            <a:r>
              <a:rPr lang="en-US" sz="2400" b="1" dirty="0" err="1">
                <a:solidFill>
                  <a:srgbClr val="0000FF"/>
                </a:solidFill>
                <a:latin typeface="+mj-lt"/>
              </a:rPr>
              <a:t>cố</a:t>
            </a:r>
            <a:r>
              <a:rPr lang="en-US" sz="2400" b="1" dirty="0">
                <a:solidFill>
                  <a:srgbClr val="0000FF"/>
                </a:solidFill>
                <a:latin typeface="+mj-lt"/>
              </a:rPr>
              <a:t> </a:t>
            </a:r>
            <a:r>
              <a:rPr lang="en-US" sz="2400" b="1" dirty="0" err="1">
                <a:solidFill>
                  <a:srgbClr val="0000FF"/>
                </a:solidFill>
                <a:latin typeface="+mj-lt"/>
              </a:rPr>
              <a:t>đó</a:t>
            </a:r>
            <a:r>
              <a:rPr lang="en-US" sz="2400" b="1" dirty="0">
                <a:solidFill>
                  <a:srgbClr val="0000FF"/>
                </a:solidFill>
                <a:latin typeface="+mj-lt"/>
              </a:rPr>
              <a:t>.</a:t>
            </a:r>
            <a:endParaRPr lang="vi-VN" sz="2400" b="1" dirty="0">
              <a:solidFill>
                <a:srgbClr val="0000FF"/>
              </a:solidFill>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136478" y="3001889"/>
            <a:ext cx="12192000" cy="1754326"/>
          </a:xfrm>
          <a:prstGeom prst="rect">
            <a:avLst/>
          </a:prstGeom>
          <a:noFill/>
        </p:spPr>
        <p:txBody>
          <a:bodyPr wrap="square" rtlCol="0">
            <a:spAutoFit/>
          </a:bodyPr>
          <a:lstStyle/>
          <a:p>
            <a:pPr marL="457200" indent="-457200">
              <a:lnSpc>
                <a:spcPct val="150000"/>
              </a:lnSpc>
              <a:buAutoNum type="alphaLcParenR"/>
            </a:pPr>
            <a:r>
              <a:rPr lang="en-US" sz="2400" b="1" dirty="0" err="1">
                <a:latin typeface="+mj-lt"/>
              </a:rPr>
              <a:t>Tập</a:t>
            </a:r>
            <a:r>
              <a:rPr lang="en-US" sz="2400" b="1" dirty="0">
                <a:latin typeface="+mj-lt"/>
              </a:rPr>
              <a:t> </a:t>
            </a:r>
            <a:r>
              <a:rPr lang="en-US" sz="2400" b="1" dirty="0" err="1">
                <a:latin typeface="+mj-lt"/>
              </a:rPr>
              <a:t>hợp</a:t>
            </a:r>
            <a:r>
              <a:rPr lang="en-US" sz="2400" b="1" dirty="0">
                <a:latin typeface="+mj-lt"/>
              </a:rPr>
              <a:t> </a:t>
            </a:r>
            <a:r>
              <a:rPr lang="en-US" sz="2400" b="1" dirty="0" err="1">
                <a:latin typeface="+mj-lt"/>
              </a:rPr>
              <a:t>gồm</a:t>
            </a:r>
            <a:r>
              <a:rPr lang="en-US" sz="2400" b="1" dirty="0">
                <a:latin typeface="+mj-lt"/>
              </a:rPr>
              <a:t> </a:t>
            </a:r>
            <a:r>
              <a:rPr lang="en-US" sz="2400" b="1" dirty="0" err="1">
                <a:latin typeface="+mj-lt"/>
              </a:rPr>
              <a:t>các</a:t>
            </a:r>
            <a:r>
              <a:rPr lang="en-US" sz="2400" b="1" dirty="0">
                <a:latin typeface="+mj-lt"/>
              </a:rPr>
              <a:t> </a:t>
            </a:r>
            <a:r>
              <a:rPr lang="en-US" sz="2400" b="1" dirty="0" err="1">
                <a:latin typeface="+mj-lt"/>
              </a:rPr>
              <a:t>kết</a:t>
            </a:r>
            <a:r>
              <a:rPr lang="en-US" sz="2400" b="1" dirty="0">
                <a:latin typeface="+mj-lt"/>
              </a:rPr>
              <a:t> </a:t>
            </a:r>
            <a:r>
              <a:rPr lang="en-US" sz="2400" b="1" dirty="0" err="1">
                <a:latin typeface="+mj-lt"/>
              </a:rPr>
              <a:t>quả</a:t>
            </a:r>
            <a:r>
              <a:rPr lang="en-US" sz="2400" b="1" dirty="0">
                <a:latin typeface="+mj-lt"/>
              </a:rPr>
              <a:t> </a:t>
            </a:r>
            <a:r>
              <a:rPr lang="en-US" sz="2400" b="1" dirty="0" err="1">
                <a:latin typeface="+mj-lt"/>
              </a:rPr>
              <a:t>có</a:t>
            </a:r>
            <a:r>
              <a:rPr lang="en-US" sz="2400" b="1" dirty="0">
                <a:latin typeface="+mj-lt"/>
              </a:rPr>
              <a:t> </a:t>
            </a:r>
            <a:r>
              <a:rPr lang="en-US" sz="2400" b="1" dirty="0" err="1">
                <a:latin typeface="+mj-lt"/>
              </a:rPr>
              <a:t>thể</a:t>
            </a:r>
            <a:r>
              <a:rPr lang="en-US" sz="2400" b="1" dirty="0">
                <a:latin typeface="+mj-lt"/>
              </a:rPr>
              <a:t> </a:t>
            </a:r>
            <a:r>
              <a:rPr lang="en-US" sz="2400" b="1" dirty="0" err="1">
                <a:latin typeface="+mj-lt"/>
              </a:rPr>
              <a:t>xảy</a:t>
            </a:r>
            <a:r>
              <a:rPr lang="en-US" sz="2400" b="1" dirty="0">
                <a:latin typeface="+mj-lt"/>
              </a:rPr>
              <a:t> ra </a:t>
            </a:r>
            <a:r>
              <a:rPr lang="en-US" sz="2400" b="1" dirty="0" err="1">
                <a:latin typeface="+mj-lt"/>
              </a:rPr>
              <a:t>đối</a:t>
            </a:r>
            <a:r>
              <a:rPr lang="en-US" sz="2400" b="1" dirty="0">
                <a:latin typeface="+mj-lt"/>
              </a:rPr>
              <a:t> </a:t>
            </a:r>
            <a:r>
              <a:rPr lang="en-US" sz="2400" b="1" dirty="0" err="1">
                <a:latin typeface="+mj-lt"/>
              </a:rPr>
              <a:t>với</a:t>
            </a:r>
            <a:r>
              <a:rPr lang="en-US" sz="2400" b="1" dirty="0">
                <a:latin typeface="+mj-lt"/>
              </a:rPr>
              <a:t> </a:t>
            </a:r>
            <a:r>
              <a:rPr lang="en-US" sz="2400" b="1" dirty="0" err="1">
                <a:latin typeface="+mj-lt"/>
              </a:rPr>
              <a:t>mặt</a:t>
            </a:r>
            <a:r>
              <a:rPr lang="en-US" sz="2400" b="1" dirty="0">
                <a:latin typeface="+mj-lt"/>
              </a:rPr>
              <a:t> </a:t>
            </a:r>
            <a:r>
              <a:rPr lang="en-US" sz="2400" b="1" dirty="0" err="1">
                <a:latin typeface="+mj-lt"/>
              </a:rPr>
              <a:t>xuất</a:t>
            </a:r>
            <a:r>
              <a:rPr lang="en-US" sz="2400" b="1" dirty="0">
                <a:latin typeface="+mj-lt"/>
              </a:rPr>
              <a:t> </a:t>
            </a:r>
            <a:r>
              <a:rPr lang="en-US" sz="2400" b="1" dirty="0" err="1">
                <a:latin typeface="+mj-lt"/>
              </a:rPr>
              <a:t>hiện</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xúc</a:t>
            </a:r>
            <a:r>
              <a:rPr lang="en-US" sz="2400" b="1" dirty="0">
                <a:latin typeface="+mj-lt"/>
              </a:rPr>
              <a:t> </a:t>
            </a:r>
            <a:r>
              <a:rPr lang="en-US" sz="2400" b="1" dirty="0" err="1">
                <a:latin typeface="+mj-lt"/>
              </a:rPr>
              <a:t>xắc</a:t>
            </a:r>
            <a:r>
              <a:rPr lang="en-US" sz="2400" b="1" dirty="0">
                <a:latin typeface="+mj-lt"/>
              </a:rPr>
              <a:t> </a:t>
            </a:r>
            <a:r>
              <a:rPr lang="en-US" sz="2400" b="1" dirty="0" err="1">
                <a:latin typeface="+mj-lt"/>
              </a:rPr>
              <a:t>là</a:t>
            </a:r>
            <a:r>
              <a:rPr lang="en-US" sz="2400" b="1" dirty="0">
                <a:latin typeface="+mj-lt"/>
              </a:rPr>
              <a:t>:</a:t>
            </a:r>
          </a:p>
          <a:p>
            <a:pPr>
              <a:lnSpc>
                <a:spcPct val="150000"/>
              </a:lnSpc>
            </a:pPr>
            <a:r>
              <a:rPr lang="en-US" sz="2400" b="1" dirty="0">
                <a:latin typeface="+mj-lt"/>
              </a:rPr>
              <a:t>A = {</a:t>
            </a:r>
            <a:r>
              <a:rPr lang="en-US" sz="2400" b="1" dirty="0" err="1">
                <a:latin typeface="+mj-lt"/>
              </a:rPr>
              <a:t>mặt</a:t>
            </a:r>
            <a:r>
              <a:rPr lang="en-US" sz="2400" b="1" dirty="0">
                <a:latin typeface="+mj-lt"/>
              </a:rPr>
              <a:t> 1 </a:t>
            </a:r>
            <a:r>
              <a:rPr lang="en-US" sz="2400" b="1" dirty="0" err="1">
                <a:latin typeface="+mj-lt"/>
              </a:rPr>
              <a:t>chấm</a:t>
            </a:r>
            <a:r>
              <a:rPr lang="en-US" sz="2400" b="1" dirty="0">
                <a:latin typeface="+mj-lt"/>
              </a:rPr>
              <a:t>; </a:t>
            </a:r>
            <a:r>
              <a:rPr lang="en-US" sz="2400" b="1" dirty="0" err="1">
                <a:latin typeface="+mj-lt"/>
              </a:rPr>
              <a:t>mặt</a:t>
            </a:r>
            <a:r>
              <a:rPr lang="en-US" sz="2400" b="1" dirty="0">
                <a:latin typeface="+mj-lt"/>
              </a:rPr>
              <a:t> 2 </a:t>
            </a:r>
            <a:r>
              <a:rPr lang="en-US" sz="2400" b="1" dirty="0" err="1">
                <a:latin typeface="+mj-lt"/>
              </a:rPr>
              <a:t>chấm</a:t>
            </a:r>
            <a:r>
              <a:rPr lang="en-US" sz="2400" b="1" dirty="0">
                <a:latin typeface="+mj-lt"/>
              </a:rPr>
              <a:t>; </a:t>
            </a:r>
            <a:r>
              <a:rPr lang="en-US" sz="2400" b="1" dirty="0" err="1">
                <a:latin typeface="+mj-lt"/>
              </a:rPr>
              <a:t>mặt</a:t>
            </a:r>
            <a:r>
              <a:rPr lang="en-US" sz="2400" b="1" dirty="0">
                <a:latin typeface="+mj-lt"/>
              </a:rPr>
              <a:t> 3 </a:t>
            </a:r>
            <a:r>
              <a:rPr lang="en-US" sz="2400" b="1" dirty="0" err="1">
                <a:latin typeface="+mj-lt"/>
              </a:rPr>
              <a:t>chấm</a:t>
            </a:r>
            <a:r>
              <a:rPr lang="en-US" sz="2400" b="1" dirty="0">
                <a:latin typeface="+mj-lt"/>
              </a:rPr>
              <a:t>; </a:t>
            </a:r>
            <a:r>
              <a:rPr lang="en-US" sz="2400" b="1" dirty="0" err="1">
                <a:latin typeface="+mj-lt"/>
              </a:rPr>
              <a:t>mặt</a:t>
            </a:r>
            <a:r>
              <a:rPr lang="en-US" sz="2400" b="1" dirty="0">
                <a:latin typeface="+mj-lt"/>
              </a:rPr>
              <a:t> 4 </a:t>
            </a:r>
            <a:r>
              <a:rPr lang="en-US" sz="2400" b="1" dirty="0" err="1">
                <a:latin typeface="+mj-lt"/>
              </a:rPr>
              <a:t>chấm</a:t>
            </a:r>
            <a:r>
              <a:rPr lang="en-US" sz="2400" b="1" dirty="0">
                <a:latin typeface="+mj-lt"/>
              </a:rPr>
              <a:t>; </a:t>
            </a:r>
            <a:r>
              <a:rPr lang="en-US" sz="2400" b="1" dirty="0" err="1">
                <a:latin typeface="+mj-lt"/>
              </a:rPr>
              <a:t>mặt</a:t>
            </a:r>
            <a:r>
              <a:rPr lang="en-US" sz="2400" b="1" dirty="0">
                <a:latin typeface="+mj-lt"/>
              </a:rPr>
              <a:t> 5 </a:t>
            </a:r>
            <a:r>
              <a:rPr lang="en-US" sz="2400" b="1" dirty="0" err="1">
                <a:latin typeface="+mj-lt"/>
              </a:rPr>
              <a:t>chấm</a:t>
            </a:r>
            <a:r>
              <a:rPr lang="en-US" sz="2400" b="1" dirty="0">
                <a:latin typeface="+mj-lt"/>
              </a:rPr>
              <a:t>; </a:t>
            </a:r>
            <a:r>
              <a:rPr lang="en-US" sz="2400" b="1" dirty="0" err="1">
                <a:latin typeface="+mj-lt"/>
              </a:rPr>
              <a:t>mặt</a:t>
            </a:r>
            <a:r>
              <a:rPr lang="en-US" sz="2400" b="1" dirty="0">
                <a:latin typeface="+mj-lt"/>
              </a:rPr>
              <a:t> 6 </a:t>
            </a:r>
            <a:r>
              <a:rPr lang="en-US" sz="2400" b="1" dirty="0" err="1">
                <a:latin typeface="+mj-lt"/>
              </a:rPr>
              <a:t>chấm</a:t>
            </a:r>
            <a:r>
              <a:rPr lang="en-US" sz="2400" b="1" dirty="0">
                <a:latin typeface="+mj-lt"/>
              </a:rPr>
              <a:t>}.</a:t>
            </a:r>
          </a:p>
          <a:p>
            <a:pPr>
              <a:lnSpc>
                <a:spcPct val="150000"/>
              </a:lnSpc>
            </a:pPr>
            <a:r>
              <a:rPr lang="en-US" sz="2400" b="1" dirty="0" err="1">
                <a:latin typeface="+mj-lt"/>
              </a:rPr>
              <a:t>Số</a:t>
            </a:r>
            <a:r>
              <a:rPr lang="en-US" sz="2400" b="1" dirty="0">
                <a:latin typeface="+mj-lt"/>
              </a:rPr>
              <a:t> </a:t>
            </a:r>
            <a:r>
              <a:rPr lang="en-US" sz="2400" b="1" dirty="0" err="1">
                <a:latin typeface="+mj-lt"/>
              </a:rPr>
              <a:t>phần</a:t>
            </a:r>
            <a:r>
              <a:rPr lang="en-US" sz="2400" b="1" dirty="0">
                <a:latin typeface="+mj-lt"/>
              </a:rPr>
              <a:t> </a:t>
            </a:r>
            <a:r>
              <a:rPr lang="en-US" sz="2400" b="1" dirty="0" err="1">
                <a:latin typeface="+mj-lt"/>
              </a:rPr>
              <a:t>tử</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tập</a:t>
            </a:r>
            <a:r>
              <a:rPr lang="en-US" sz="2400" b="1" dirty="0">
                <a:latin typeface="+mj-lt"/>
              </a:rPr>
              <a:t> </a:t>
            </a:r>
            <a:r>
              <a:rPr lang="en-US" sz="2400" b="1" dirty="0" err="1">
                <a:latin typeface="+mj-lt"/>
              </a:rPr>
              <a:t>hợp</a:t>
            </a:r>
            <a:r>
              <a:rPr lang="en-US" sz="2400" b="1" dirty="0">
                <a:latin typeface="+mj-lt"/>
              </a:rPr>
              <a:t> A </a:t>
            </a:r>
            <a:r>
              <a:rPr lang="en-US" sz="2400" b="1" dirty="0" err="1">
                <a:latin typeface="+mj-lt"/>
              </a:rPr>
              <a:t>là</a:t>
            </a:r>
            <a:r>
              <a:rPr lang="en-US" sz="2400" b="1"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65344" y="4606782"/>
                <a:ext cx="11441151" cy="2047163"/>
              </a:xfrm>
              <a:prstGeom prst="rect">
                <a:avLst/>
              </a:prstGeom>
              <a:noFill/>
            </p:spPr>
            <p:txBody>
              <a:bodyPr wrap="square" rtlCol="0">
                <a:spAutoFit/>
              </a:bodyPr>
              <a:lstStyle/>
              <a:p>
                <a:pPr algn="just">
                  <a:lnSpc>
                    <a:spcPct val="120000"/>
                  </a:lnSpc>
                </a:pPr>
                <a:r>
                  <a:rPr lang="en-US" sz="2400" b="1" dirty="0">
                    <a:solidFill>
                      <a:srgbClr val="C00000"/>
                    </a:solidFill>
                    <a:latin typeface="+mj-lt"/>
                  </a:rPr>
                  <a:t>b) </a:t>
                </a:r>
                <a:r>
                  <a:rPr lang="en-US" sz="2400" b="1" dirty="0" err="1">
                    <a:solidFill>
                      <a:srgbClr val="C00000"/>
                    </a:solidFill>
                  </a:rPr>
                  <a:t>Có</a:t>
                </a:r>
                <a:r>
                  <a:rPr lang="en-US" sz="2400" b="1" dirty="0">
                    <a:solidFill>
                      <a:srgbClr val="C00000"/>
                    </a:solidFill>
                  </a:rPr>
                  <a:t> 3 </a:t>
                </a:r>
                <a:r>
                  <a:rPr lang="en-US" sz="2400" b="1" dirty="0" err="1">
                    <a:solidFill>
                      <a:srgbClr val="C00000"/>
                    </a:solidFill>
                  </a:rPr>
                  <a:t>kết</a:t>
                </a:r>
                <a:r>
                  <a:rPr lang="en-US" sz="2400" b="1" dirty="0">
                    <a:solidFill>
                      <a:srgbClr val="C00000"/>
                    </a:solidFill>
                  </a:rPr>
                  <a:t> </a:t>
                </a:r>
                <a:r>
                  <a:rPr lang="en-US" sz="2400" b="1" dirty="0" err="1">
                    <a:solidFill>
                      <a:srgbClr val="C00000"/>
                    </a:solidFill>
                  </a:rPr>
                  <a:t>quả</a:t>
                </a:r>
                <a:r>
                  <a:rPr lang="en-US" sz="2400" b="1" dirty="0">
                    <a:solidFill>
                      <a:srgbClr val="C00000"/>
                    </a:solidFill>
                  </a:rPr>
                  <a:t> </a:t>
                </a:r>
                <a:r>
                  <a:rPr lang="en-US" sz="2400" b="1" dirty="0" err="1">
                    <a:solidFill>
                      <a:srgbClr val="C00000"/>
                    </a:solidFill>
                  </a:rPr>
                  <a:t>thuận</a:t>
                </a:r>
                <a:r>
                  <a:rPr lang="en-US" sz="2400" b="1" dirty="0">
                    <a:solidFill>
                      <a:srgbClr val="C00000"/>
                    </a:solidFill>
                  </a:rPr>
                  <a:t> </a:t>
                </a:r>
                <a:r>
                  <a:rPr lang="en-US" sz="2400" b="1" dirty="0" err="1">
                    <a:solidFill>
                      <a:srgbClr val="C00000"/>
                    </a:solidFill>
                  </a:rPr>
                  <a:t>lợi</a:t>
                </a:r>
                <a:r>
                  <a:rPr lang="en-US" sz="2400" b="1" dirty="0">
                    <a:solidFill>
                      <a:srgbClr val="C00000"/>
                    </a:solidFill>
                  </a:rPr>
                  <a:t> </a:t>
                </a:r>
                <a:r>
                  <a:rPr lang="en-US" sz="2400" b="1" dirty="0" err="1">
                    <a:solidFill>
                      <a:srgbClr val="C00000"/>
                    </a:solidFill>
                  </a:rPr>
                  <a:t>cho</a:t>
                </a:r>
                <a:r>
                  <a:rPr lang="en-US" sz="2400" b="1" dirty="0">
                    <a:solidFill>
                      <a:srgbClr val="C00000"/>
                    </a:solidFill>
                  </a:rPr>
                  <a:t> </a:t>
                </a:r>
                <a:r>
                  <a:rPr lang="en-US" sz="2400" b="1" dirty="0" err="1">
                    <a:solidFill>
                      <a:srgbClr val="C00000"/>
                    </a:solidFill>
                  </a:rPr>
                  <a:t>biến</a:t>
                </a:r>
                <a:r>
                  <a:rPr lang="en-US" sz="2400" b="1" dirty="0">
                    <a:solidFill>
                      <a:srgbClr val="C00000"/>
                    </a:solidFill>
                  </a:rPr>
                  <a:t> </a:t>
                </a:r>
                <a:r>
                  <a:rPr lang="en-US" sz="2400" b="1" dirty="0" err="1">
                    <a:solidFill>
                      <a:srgbClr val="C00000"/>
                    </a:solidFill>
                  </a:rPr>
                  <a:t>cho</a:t>
                </a:r>
                <a:r>
                  <a:rPr lang="en-US" sz="2400" b="1" dirty="0">
                    <a:solidFill>
                      <a:srgbClr val="C00000"/>
                    </a:solidFill>
                  </a:rPr>
                  <a:t> </a:t>
                </a:r>
                <a:r>
                  <a:rPr lang="en-US" sz="2400" b="1" dirty="0" err="1">
                    <a:solidFill>
                      <a:srgbClr val="C00000"/>
                    </a:solidFill>
                  </a:rPr>
                  <a:t>biến</a:t>
                </a:r>
                <a:r>
                  <a:rPr lang="en-US" sz="2400" b="1" dirty="0">
                    <a:solidFill>
                      <a:srgbClr val="C00000"/>
                    </a:solidFill>
                  </a:rPr>
                  <a:t> </a:t>
                </a:r>
                <a:r>
                  <a:rPr lang="en-US" sz="2400" b="1" dirty="0" err="1">
                    <a:solidFill>
                      <a:srgbClr val="C00000"/>
                    </a:solidFill>
                  </a:rPr>
                  <a:t>cố</a:t>
                </a:r>
                <a:r>
                  <a:rPr lang="en-US" sz="2400" b="1" dirty="0">
                    <a:solidFill>
                      <a:srgbClr val="C00000"/>
                    </a:solidFill>
                  </a:rPr>
                  <a:t> “</a:t>
                </a:r>
                <a:r>
                  <a:rPr lang="en-US" sz="2400" b="1" dirty="0" err="1">
                    <a:solidFill>
                      <a:srgbClr val="C00000"/>
                    </a:solidFill>
                  </a:rPr>
                  <a:t>Mặt</a:t>
                </a:r>
                <a:r>
                  <a:rPr lang="en-US" sz="2400" b="1" dirty="0">
                    <a:solidFill>
                      <a:srgbClr val="C00000"/>
                    </a:solidFill>
                  </a:rPr>
                  <a:t> </a:t>
                </a:r>
                <a:r>
                  <a:rPr lang="en-US" sz="2400" b="1" dirty="0" err="1">
                    <a:solidFill>
                      <a:srgbClr val="C00000"/>
                    </a:solidFill>
                  </a:rPr>
                  <a:t>xuất</a:t>
                </a:r>
                <a:r>
                  <a:rPr lang="en-US" sz="2400" b="1" dirty="0">
                    <a:solidFill>
                      <a:srgbClr val="C00000"/>
                    </a:solidFill>
                  </a:rPr>
                  <a:t> </a:t>
                </a:r>
                <a:r>
                  <a:rPr lang="en-US" sz="2400" b="1" dirty="0" err="1">
                    <a:solidFill>
                      <a:srgbClr val="C00000"/>
                    </a:solidFill>
                  </a:rPr>
                  <a:t>hiện</a:t>
                </a:r>
                <a:r>
                  <a:rPr lang="en-US" sz="2400" b="1" dirty="0">
                    <a:solidFill>
                      <a:srgbClr val="C00000"/>
                    </a:solidFill>
                  </a:rPr>
                  <a:t> </a:t>
                </a:r>
                <a:r>
                  <a:rPr lang="en-US" sz="2400" b="1" dirty="0" err="1">
                    <a:solidFill>
                      <a:srgbClr val="C00000"/>
                    </a:solidFill>
                  </a:rPr>
                  <a:t>của</a:t>
                </a:r>
                <a:r>
                  <a:rPr lang="en-US" sz="2400" b="1" dirty="0">
                    <a:solidFill>
                      <a:srgbClr val="C00000"/>
                    </a:solidFill>
                  </a:rPr>
                  <a:t> </a:t>
                </a:r>
                <a:r>
                  <a:rPr lang="en-US" sz="2400" b="1" dirty="0" err="1">
                    <a:solidFill>
                      <a:srgbClr val="C00000"/>
                    </a:solidFill>
                  </a:rPr>
                  <a:t>xúc</a:t>
                </a:r>
                <a:r>
                  <a:rPr lang="en-US" sz="2400" b="1" dirty="0">
                    <a:solidFill>
                      <a:srgbClr val="C00000"/>
                    </a:solidFill>
                  </a:rPr>
                  <a:t> </a:t>
                </a:r>
                <a:r>
                  <a:rPr lang="en-US" sz="2400" b="1" dirty="0" err="1">
                    <a:solidFill>
                      <a:srgbClr val="C00000"/>
                    </a:solidFill>
                  </a:rPr>
                  <a:t>xắc</a:t>
                </a:r>
                <a:r>
                  <a:rPr lang="en-US" sz="2400" b="1" dirty="0">
                    <a:solidFill>
                      <a:srgbClr val="C00000"/>
                    </a:solidFill>
                  </a:rPr>
                  <a:t> </a:t>
                </a:r>
                <a:r>
                  <a:rPr lang="en-US" sz="2400" b="1" dirty="0" err="1">
                    <a:solidFill>
                      <a:srgbClr val="C00000"/>
                    </a:solidFill>
                  </a:rPr>
                  <a:t>có</a:t>
                </a:r>
                <a:r>
                  <a:rPr lang="en-US" sz="2400" b="1" dirty="0">
                    <a:solidFill>
                      <a:srgbClr val="C00000"/>
                    </a:solidFill>
                  </a:rPr>
                  <a:t> </a:t>
                </a:r>
                <a:r>
                  <a:rPr lang="en-US" sz="2400" b="1" dirty="0" err="1">
                    <a:solidFill>
                      <a:srgbClr val="C00000"/>
                    </a:solidFill>
                  </a:rPr>
                  <a:t>số</a:t>
                </a:r>
                <a:r>
                  <a:rPr lang="en-US" sz="2400" b="1" dirty="0">
                    <a:solidFill>
                      <a:srgbClr val="C00000"/>
                    </a:solidFill>
                  </a:rPr>
                  <a:t> </a:t>
                </a:r>
                <a:r>
                  <a:rPr lang="en-US" sz="2400" b="1" dirty="0" err="1">
                    <a:solidFill>
                      <a:srgbClr val="C00000"/>
                    </a:solidFill>
                  </a:rPr>
                  <a:t>chấm</a:t>
                </a:r>
                <a:r>
                  <a:rPr lang="en-US" sz="2400" b="1" dirty="0">
                    <a:solidFill>
                      <a:srgbClr val="C00000"/>
                    </a:solidFill>
                  </a:rPr>
                  <a:t> </a:t>
                </a:r>
                <a:r>
                  <a:rPr lang="en-US" sz="2400" b="1" dirty="0" err="1">
                    <a:solidFill>
                      <a:srgbClr val="C00000"/>
                    </a:solidFill>
                  </a:rPr>
                  <a:t>là</a:t>
                </a:r>
                <a:r>
                  <a:rPr lang="en-US" sz="2400" b="1" dirty="0">
                    <a:solidFill>
                      <a:srgbClr val="C00000"/>
                    </a:solidFill>
                  </a:rPr>
                  <a:t> </a:t>
                </a:r>
                <a:r>
                  <a:rPr lang="en-US" sz="2400" b="1" dirty="0" err="1">
                    <a:solidFill>
                      <a:srgbClr val="C00000"/>
                    </a:solidFill>
                  </a:rPr>
                  <a:t>số</a:t>
                </a:r>
                <a:r>
                  <a:rPr lang="en-US" sz="2400" b="1" dirty="0">
                    <a:solidFill>
                      <a:srgbClr val="C00000"/>
                    </a:solidFill>
                  </a:rPr>
                  <a:t> </a:t>
                </a:r>
                <a:r>
                  <a:rPr lang="en-US" sz="2400" b="1" dirty="0" err="1">
                    <a:solidFill>
                      <a:srgbClr val="C00000"/>
                    </a:solidFill>
                  </a:rPr>
                  <a:t>lẻ</a:t>
                </a:r>
                <a:r>
                  <a:rPr lang="en-US" sz="2400" b="1" dirty="0">
                    <a:solidFill>
                      <a:srgbClr val="C00000"/>
                    </a:solidFill>
                  </a:rPr>
                  <a:t>” </a:t>
                </a:r>
                <a:r>
                  <a:rPr lang="en-US" sz="2400" b="1" dirty="0" err="1">
                    <a:solidFill>
                      <a:srgbClr val="C00000"/>
                    </a:solidFill>
                  </a:rPr>
                  <a:t>là</a:t>
                </a:r>
                <a:r>
                  <a:rPr lang="en-US" sz="2400" b="1" dirty="0">
                    <a:solidFill>
                      <a:srgbClr val="C00000"/>
                    </a:solidFill>
                  </a:rPr>
                  <a:t>: </a:t>
                </a:r>
                <a:r>
                  <a:rPr lang="en-US" sz="2400" b="1" dirty="0" err="1">
                    <a:solidFill>
                      <a:srgbClr val="C00000"/>
                    </a:solidFill>
                  </a:rPr>
                  <a:t>mặt</a:t>
                </a:r>
                <a:r>
                  <a:rPr lang="en-US" sz="2400" b="1" dirty="0">
                    <a:solidFill>
                      <a:srgbClr val="C00000"/>
                    </a:solidFill>
                  </a:rPr>
                  <a:t> 1 </a:t>
                </a:r>
                <a:r>
                  <a:rPr lang="en-US" sz="2400" b="1" dirty="0" err="1">
                    <a:solidFill>
                      <a:srgbClr val="C00000"/>
                    </a:solidFill>
                  </a:rPr>
                  <a:t>chấm</a:t>
                </a:r>
                <a:r>
                  <a:rPr lang="en-US" sz="2400" b="1" dirty="0">
                    <a:solidFill>
                      <a:srgbClr val="C00000"/>
                    </a:solidFill>
                  </a:rPr>
                  <a:t>, </a:t>
                </a:r>
                <a:r>
                  <a:rPr lang="en-US" sz="2400" b="1" dirty="0" err="1">
                    <a:solidFill>
                      <a:srgbClr val="C00000"/>
                    </a:solidFill>
                  </a:rPr>
                  <a:t>mặt</a:t>
                </a:r>
                <a:r>
                  <a:rPr lang="en-US" sz="2400" b="1" dirty="0">
                    <a:solidFill>
                      <a:srgbClr val="C00000"/>
                    </a:solidFill>
                  </a:rPr>
                  <a:t> 3 </a:t>
                </a:r>
                <a:r>
                  <a:rPr lang="en-US" sz="2400" b="1" dirty="0" err="1">
                    <a:solidFill>
                      <a:srgbClr val="C00000"/>
                    </a:solidFill>
                  </a:rPr>
                  <a:t>chấm</a:t>
                </a:r>
                <a:r>
                  <a:rPr lang="en-US" sz="2400" b="1" dirty="0">
                    <a:solidFill>
                      <a:srgbClr val="C00000"/>
                    </a:solidFill>
                  </a:rPr>
                  <a:t>, </a:t>
                </a:r>
                <a:r>
                  <a:rPr lang="en-US" sz="2400" b="1" dirty="0" err="1">
                    <a:solidFill>
                      <a:srgbClr val="C00000"/>
                    </a:solidFill>
                  </a:rPr>
                  <a:t>mặt</a:t>
                </a:r>
                <a:r>
                  <a:rPr lang="en-US" sz="2400" b="1" dirty="0">
                    <a:solidFill>
                      <a:srgbClr val="C00000"/>
                    </a:solidFill>
                  </a:rPr>
                  <a:t> 5 </a:t>
                </a:r>
                <a:r>
                  <a:rPr lang="en-US" sz="2400" b="1" dirty="0" err="1">
                    <a:solidFill>
                      <a:srgbClr val="C00000"/>
                    </a:solidFill>
                  </a:rPr>
                  <a:t>chấm</a:t>
                </a:r>
                <a:r>
                  <a:rPr lang="en-US" sz="2400" b="1" dirty="0">
                    <a:solidFill>
                      <a:srgbClr val="C00000"/>
                    </a:solidFill>
                  </a:rPr>
                  <a:t>.</a:t>
                </a:r>
              </a:p>
              <a:p>
                <a:pPr algn="just">
                  <a:lnSpc>
                    <a:spcPct val="120000"/>
                  </a:lnSpc>
                </a:pPr>
                <a14:m>
                  <m:oMath xmlns:m="http://schemas.openxmlformats.org/officeDocument/2006/math">
                    <m:r>
                      <a:rPr lang="en-US" sz="2400" b="1" i="1" smtClean="0">
                        <a:solidFill>
                          <a:srgbClr val="C00000"/>
                        </a:solidFill>
                        <a:latin typeface="Cambria Math" panose="02040503050406030204" pitchFamily="18" charset="0"/>
                      </a:rPr>
                      <m:t>⇒</m:t>
                    </m:r>
                  </m:oMath>
                </a14:m>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suất</a:t>
                </a:r>
                <a:r>
                  <a:rPr lang="en-US" sz="2400" b="1" dirty="0">
                    <a:solidFill>
                      <a:srgbClr val="C00000"/>
                    </a:solidFill>
                  </a:rPr>
                  <a:t> </a:t>
                </a:r>
                <a:r>
                  <a:rPr lang="en-US" sz="2400" b="1" dirty="0" err="1">
                    <a:solidFill>
                      <a:srgbClr val="C00000"/>
                    </a:solidFill>
                  </a:rPr>
                  <a:t>của</a:t>
                </a:r>
                <a:r>
                  <a:rPr lang="en-US" sz="2400" b="1" dirty="0">
                    <a:solidFill>
                      <a:srgbClr val="C00000"/>
                    </a:solidFill>
                  </a:rPr>
                  <a:t> </a:t>
                </a:r>
                <a:r>
                  <a:rPr lang="en-US" sz="2400" b="1" dirty="0" err="1">
                    <a:solidFill>
                      <a:srgbClr val="C00000"/>
                    </a:solidFill>
                  </a:rPr>
                  <a:t>biến</a:t>
                </a:r>
                <a:r>
                  <a:rPr lang="en-US" sz="2400" b="1" dirty="0">
                    <a:solidFill>
                      <a:srgbClr val="C00000"/>
                    </a:solidFill>
                  </a:rPr>
                  <a:t> </a:t>
                </a:r>
                <a:r>
                  <a:rPr lang="en-US" sz="2400" b="1" dirty="0" err="1">
                    <a:solidFill>
                      <a:srgbClr val="C00000"/>
                    </a:solidFill>
                  </a:rPr>
                  <a:t>cố</a:t>
                </a:r>
                <a:r>
                  <a:rPr lang="en-US" sz="2400" b="1" dirty="0">
                    <a:solidFill>
                      <a:srgbClr val="C00000"/>
                    </a:solidFill>
                  </a:rPr>
                  <a:t> </a:t>
                </a:r>
                <a:r>
                  <a:rPr lang="en-US" sz="2400" b="1" dirty="0" err="1">
                    <a:solidFill>
                      <a:srgbClr val="C00000"/>
                    </a:solidFill>
                  </a:rPr>
                  <a:t>đó</a:t>
                </a:r>
                <a:r>
                  <a:rPr lang="en-US" sz="2400" b="1" dirty="0">
                    <a:solidFill>
                      <a:srgbClr val="C00000"/>
                    </a:solidFill>
                  </a:rPr>
                  <a:t> </a:t>
                </a:r>
                <a:r>
                  <a:rPr lang="en-US" sz="2400" b="1" dirty="0" err="1">
                    <a:solidFill>
                      <a:srgbClr val="C00000"/>
                    </a:solidFill>
                  </a:rPr>
                  <a:t>là</a:t>
                </a:r>
                <a:r>
                  <a:rPr lang="en-US" sz="2400" b="1" dirty="0">
                    <a:solidFill>
                      <a:srgbClr val="C00000"/>
                    </a:solidFill>
                  </a:rPr>
                  <a:t>: </a:t>
                </a:r>
                <a14:m>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𝟑</m:t>
                        </m:r>
                      </m:num>
                      <m:den>
                        <m:r>
                          <a:rPr lang="en-US" sz="2400" b="1" i="1" smtClean="0">
                            <a:solidFill>
                              <a:srgbClr val="C00000"/>
                            </a:solidFill>
                            <a:latin typeface="Cambria Math" panose="02040503050406030204" pitchFamily="18" charset="0"/>
                          </a:rPr>
                          <m:t>𝟔</m:t>
                        </m:r>
                      </m:den>
                    </m:f>
                    <m:r>
                      <a:rPr lang="en-US" sz="2400" b="1" i="1" smtClean="0">
                        <a:solidFill>
                          <a:srgbClr val="C00000"/>
                        </a:solidFill>
                        <a:latin typeface="Cambria Math" panose="02040503050406030204" pitchFamily="18" charset="0"/>
                      </a:rPr>
                      <m:t>=</m:t>
                    </m:r>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panose="02040503050406030204" pitchFamily="18" charset="0"/>
                          </a:rPr>
                          <m:t>𝟏</m:t>
                        </m:r>
                      </m:num>
                      <m:den>
                        <m:r>
                          <a:rPr lang="en-US" sz="2400" b="1" i="1" smtClean="0">
                            <a:solidFill>
                              <a:srgbClr val="C00000"/>
                            </a:solidFill>
                            <a:latin typeface="Cambria Math" panose="02040503050406030204" pitchFamily="18" charset="0"/>
                          </a:rPr>
                          <m:t>𝟐</m:t>
                        </m:r>
                      </m:den>
                    </m:f>
                  </m:oMath>
                </a14:m>
                <a:endParaRPr lang="vi-VN" sz="2400" b="1" dirty="0">
                  <a:solidFill>
                    <a:srgbClr val="C00000"/>
                  </a:solidFill>
                </a:endParaRPr>
              </a:p>
              <a:p>
                <a:pPr algn="just">
                  <a:lnSpc>
                    <a:spcPct val="120000"/>
                  </a:lnSpc>
                </a:pPr>
                <a:endParaRPr lang="vi-VN" sz="2400" b="1" dirty="0">
                  <a:solidFill>
                    <a:srgbClr val="C00000"/>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5344" y="4606782"/>
                <a:ext cx="11441151" cy="2047163"/>
              </a:xfrm>
              <a:prstGeom prst="rect">
                <a:avLst/>
              </a:prstGeom>
              <a:blipFill rotWithShape="0">
                <a:blip r:embed="rId2"/>
                <a:stretch>
                  <a:fillRect l="-852" t="-595" r="-799"/>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mc:Choice xmlns:a14="http://schemas.microsoft.com/office/drawing/2010/main" Requires="a14">
          <p:sp>
            <p:nvSpPr>
              <p:cNvPr id="3" name="Freeform 3">
                <a:extLst>
                  <a:ext uri="{FF2B5EF4-FFF2-40B4-BE49-F238E27FC236}">
                    <a16:creationId xmlns:a16="http://schemas.microsoft.com/office/drawing/2014/main" id="{F04F07B2-8233-4E40-84C3-E2BF22F10F02}"/>
                  </a:ext>
                </a:extLst>
              </p:cNvPr>
              <p:cNvSpPr/>
              <p:nvPr/>
            </p:nvSpPr>
            <p:spPr>
              <a:xfrm>
                <a:off x="925985" y="1869040"/>
                <a:ext cx="10647316" cy="2836309"/>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b="1" i="1" dirty="0">
                    <a:solidFill>
                      <a:srgbClr val="0000FF"/>
                    </a:solidFill>
                    <a:effectLst/>
                    <a:ea typeface="Calibri" panose="020F0502020204030204" pitchFamily="34" charset="0"/>
                    <a:cs typeface="Times New Roman" panose="02020603050405020304" pitchFamily="18" charset="0"/>
                  </a:rPr>
                  <a:t>Trong </a:t>
                </a:r>
                <a:r>
                  <a:rPr lang="en-US" sz="2800" b="1" i="1" dirty="0" err="1">
                    <a:solidFill>
                      <a:srgbClr val="0000FF"/>
                    </a:solidFill>
                    <a:effectLst/>
                    <a:ea typeface="Calibri" panose="020F0502020204030204" pitchFamily="34" charset="0"/>
                    <a:cs typeface="Times New Roman" panose="02020603050405020304" pitchFamily="18" charset="0"/>
                  </a:rPr>
                  <a:t>trò</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chơi</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gieo</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xúc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xắc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trên</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số</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các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kết</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quả</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có</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thể</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xảy</a:t>
                </a:r>
                <a:r>
                  <a:rPr lang="en-US" sz="2800" b="1" i="1" dirty="0">
                    <a:solidFill>
                      <a:srgbClr val="0000FF"/>
                    </a:solidFill>
                    <a:effectLst/>
                    <a:ea typeface="Calibri" panose="020F0502020204030204" pitchFamily="34" charset="0"/>
                    <a:cs typeface="Times New Roman" panose="02020603050405020304" pitchFamily="18" charset="0"/>
                  </a:rPr>
                  <a:t> ra </a:t>
                </a:r>
                <a:r>
                  <a:rPr lang="en-US" sz="2800" b="1" i="1" dirty="0" err="1">
                    <a:solidFill>
                      <a:srgbClr val="0000FF"/>
                    </a:solidFill>
                    <a:effectLst/>
                    <a:ea typeface="Calibri" panose="020F0502020204030204" pitchFamily="34" charset="0"/>
                    <a:cs typeface="Times New Roman" panose="02020603050405020304" pitchFamily="18" charset="0"/>
                  </a:rPr>
                  <a:t>đối</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với</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mặt</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xuất</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hiện</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của</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xúc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xắc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là</a:t>
                </a:r>
                <a:r>
                  <a:rPr lang="en-US" sz="2800" b="1" i="1" dirty="0">
                    <a:solidFill>
                      <a:srgbClr val="0000FF"/>
                    </a:solidFill>
                    <a:effectLst/>
                    <a:ea typeface="Calibri" panose="020F0502020204030204" pitchFamily="34" charset="0"/>
                    <a:cs typeface="Times New Roman" panose="02020603050405020304" pitchFamily="18" charset="0"/>
                  </a:rPr>
                  <a:t> 6. </a:t>
                </a:r>
                <a:r>
                  <a:rPr lang="en-US" sz="2800" b="1" i="1" dirty="0" err="1">
                    <a:solidFill>
                      <a:srgbClr val="0000FF"/>
                    </a:solidFill>
                    <a:effectLst/>
                    <a:ea typeface="Calibri" panose="020F0502020204030204" pitchFamily="34" charset="0"/>
                    <a:cs typeface="Times New Roman" panose="02020603050405020304" pitchFamily="18" charset="0"/>
                  </a:rPr>
                  <a:t>Nếu</a:t>
                </a:r>
                <a:r>
                  <a:rPr lang="en-US" sz="2800" b="1" i="1" dirty="0">
                    <a:solidFill>
                      <a:srgbClr val="0000FF"/>
                    </a:solidFill>
                    <a:effectLst/>
                    <a:ea typeface="Calibri" panose="020F0502020204030204" pitchFamily="34" charset="0"/>
                    <a:cs typeface="Times New Roman" panose="02020603050405020304" pitchFamily="18" charset="0"/>
                  </a:rPr>
                  <a:t> k </a:t>
                </a:r>
                <a:r>
                  <a:rPr lang="en-US" sz="2800" b="1" i="1" dirty="0" err="1">
                    <a:solidFill>
                      <a:srgbClr val="0000FF"/>
                    </a:solidFill>
                    <a:effectLst/>
                    <a:ea typeface="Calibri" panose="020F0502020204030204" pitchFamily="34" charset="0"/>
                    <a:cs typeface="Times New Roman" panose="02020603050405020304" pitchFamily="18" charset="0"/>
                  </a:rPr>
                  <a:t>là</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số</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các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kết</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quả</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thuận</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lợi</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cho</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biến</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cố</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thì</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xác</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suất</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của</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biến</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cố</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đó</a:t>
                </a:r>
                <a:r>
                  <a:rPr lang="en-US" sz="2800" b="1" i="1" dirty="0">
                    <a:solidFill>
                      <a:srgbClr val="0000FF"/>
                    </a:solidFill>
                    <a:effectLst/>
                    <a:ea typeface="Calibri" panose="020F0502020204030204" pitchFamily="34" charset="0"/>
                    <a:cs typeface="Times New Roman" panose="02020603050405020304" pitchFamily="18" charset="0"/>
                  </a:rPr>
                  <a:t> </a:t>
                </a:r>
                <a:r>
                  <a:rPr lang="en-US" sz="2800" b="1" i="1" dirty="0" err="1">
                    <a:solidFill>
                      <a:srgbClr val="0000FF"/>
                    </a:solidFill>
                    <a:effectLst/>
                    <a:ea typeface="Calibri" panose="020F0502020204030204" pitchFamily="34" charset="0"/>
                    <a:cs typeface="Times New Roman" panose="02020603050405020304" pitchFamily="18" charset="0"/>
                  </a:rPr>
                  <a:t>bằng</a:t>
                </a:r>
                <a:r>
                  <a:rPr lang="en-US" sz="2800" b="1" i="1" dirty="0">
                    <a:solidFill>
                      <a:srgbClr val="0000FF"/>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solidFill>
                    <a:srgbClr val="0000FF"/>
                  </a:solidFill>
                  <a:effectLst/>
                  <a:ea typeface="Calibri" panose="020F0502020204030204" pitchFamily="34" charset="0"/>
                  <a:cs typeface="Times New Roman" panose="02020603050405020304" pitchFamily="18" charset="0"/>
                </a:endParaRPr>
              </a:p>
            </p:txBody>
          </p:sp>
        </mc:Choice>
        <mc:Fallback>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1869040"/>
                <a:ext cx="10647316" cy="2836309"/>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02" r="-1088"/>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b="1" dirty="0" err="1"/>
              <a:t>Gieo</a:t>
            </a:r>
            <a:r>
              <a:rPr lang="en-US" sz="2400" b="1" dirty="0"/>
              <a:t> </a:t>
            </a:r>
            <a:r>
              <a:rPr lang="en-US" sz="2400" b="1" dirty="0" err="1"/>
              <a:t>ngẫu</a:t>
            </a:r>
            <a:r>
              <a:rPr lang="en-US" sz="2400" b="1" dirty="0"/>
              <a:t> </a:t>
            </a:r>
            <a:r>
              <a:rPr lang="en-US" sz="2400" b="1" dirty="0" err="1"/>
              <a:t>nhiên</a:t>
            </a:r>
            <a:r>
              <a:rPr lang="en-US" sz="2400" b="1" dirty="0"/>
              <a:t> </a:t>
            </a:r>
            <a:r>
              <a:rPr lang="en-US" sz="2400" b="1" dirty="0" err="1"/>
              <a:t>xúc</a:t>
            </a:r>
            <a:r>
              <a:rPr lang="en-US" sz="2400" b="1" dirty="0"/>
              <a:t> </a:t>
            </a:r>
            <a:r>
              <a:rPr lang="en-US" sz="2400" b="1" dirty="0" err="1"/>
              <a:t>xắc</a:t>
            </a:r>
            <a:r>
              <a:rPr lang="en-US" sz="2400" b="1" dirty="0"/>
              <a:t> </a:t>
            </a:r>
            <a:r>
              <a:rPr lang="en-US" sz="2400" b="1" dirty="0" err="1"/>
              <a:t>một</a:t>
            </a:r>
            <a:r>
              <a:rPr lang="en-US" sz="2400" b="1" dirty="0"/>
              <a:t> </a:t>
            </a:r>
            <a:r>
              <a:rPr lang="en-US" sz="2400" b="1" dirty="0" err="1"/>
              <a:t>lần</a:t>
            </a:r>
            <a:r>
              <a:rPr lang="en-US" sz="2400" b="1" dirty="0"/>
              <a:t>. </a:t>
            </a:r>
            <a:r>
              <a:rPr lang="en-US" sz="2400" b="1" dirty="0" err="1"/>
              <a:t>Tính</a:t>
            </a:r>
            <a:r>
              <a:rPr lang="en-US" sz="2400" b="1" dirty="0"/>
              <a:t> </a:t>
            </a: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a:t>
            </a:r>
          </a:p>
          <a:p>
            <a:pPr algn="ctr">
              <a:lnSpc>
                <a:spcPct val="150000"/>
              </a:lnSpc>
            </a:pPr>
            <a:r>
              <a:rPr lang="en-US" sz="2400" b="1" dirty="0"/>
              <a:t> “</a:t>
            </a:r>
            <a:r>
              <a:rPr lang="en-US" sz="2400" b="1" dirty="0" err="1"/>
              <a:t>Mặt</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của</a:t>
            </a:r>
            <a:r>
              <a:rPr lang="en-US" sz="2400" b="1" dirty="0"/>
              <a:t> </a:t>
            </a:r>
            <a:r>
              <a:rPr lang="en-US" sz="2400" b="1" dirty="0" err="1"/>
              <a:t>xúc</a:t>
            </a:r>
            <a:r>
              <a:rPr lang="en-US" sz="2400" b="1" dirty="0"/>
              <a:t> </a:t>
            </a:r>
            <a:r>
              <a:rPr lang="en-US" sz="2400" b="1" dirty="0" err="1"/>
              <a:t>xắc</a:t>
            </a:r>
            <a:r>
              <a:rPr lang="en-US" sz="2400" b="1" dirty="0"/>
              <a:t> </a:t>
            </a:r>
            <a:r>
              <a:rPr lang="en-US" sz="2400" b="1" dirty="0" err="1"/>
              <a:t>có</a:t>
            </a:r>
            <a:r>
              <a:rPr lang="en-US" sz="2400" b="1" dirty="0"/>
              <a:t> </a:t>
            </a:r>
            <a:r>
              <a:rPr lang="en-US" sz="2400" b="1" dirty="0" err="1"/>
              <a:t>số</a:t>
            </a:r>
            <a:r>
              <a:rPr lang="en-US" sz="2400" b="1" dirty="0"/>
              <a:t> </a:t>
            </a:r>
            <a:r>
              <a:rPr lang="en-US" sz="2400" b="1" dirty="0" err="1"/>
              <a:t>chấm</a:t>
            </a:r>
            <a:r>
              <a:rPr lang="en-US" sz="2400" b="1" dirty="0"/>
              <a:t> </a:t>
            </a:r>
            <a:r>
              <a:rPr lang="en-US" sz="2400" b="1" dirty="0" err="1"/>
              <a:t>là</a:t>
            </a:r>
            <a:r>
              <a:rPr lang="en-US" sz="2400" b="1" dirty="0"/>
              <a:t> </a:t>
            </a:r>
            <a:r>
              <a:rPr lang="en-US" sz="2400" b="1" dirty="0" err="1"/>
              <a:t>hợp</a:t>
            </a:r>
            <a:r>
              <a:rPr lang="en-US" sz="2400" b="1" dirty="0"/>
              <a:t> </a:t>
            </a:r>
            <a:r>
              <a:rPr lang="en-US" sz="2400" b="1" dirty="0" err="1"/>
              <a:t>số</a:t>
            </a:r>
            <a:r>
              <a:rPr lang="en-US" sz="2400" b="1" dirty="0"/>
              <a:t>”.</a:t>
            </a:r>
            <a:endParaRPr lang="vi-VN" sz="2400" b="1"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95534" y="2703181"/>
                <a:ext cx="11822840" cy="3365088"/>
              </a:xfrm>
              <a:prstGeom prst="rect">
                <a:avLst/>
              </a:prstGeom>
              <a:solidFill>
                <a:schemeClr val="accent4">
                  <a:lumMod val="20000"/>
                  <a:lumOff val="80000"/>
                </a:schemeClr>
              </a:solidFill>
            </p:spPr>
            <p:txBody>
              <a:bodyPr wrap="square" rtlCol="0">
                <a:spAutoFit/>
              </a:bodyPr>
              <a:lstStyle/>
              <a:p>
                <a:pPr algn="just">
                  <a:lnSpc>
                    <a:spcPct val="150000"/>
                  </a:lnSpc>
                </a:pPr>
                <a:r>
                  <a:rPr lang="en-US" sz="2200" b="1" dirty="0"/>
                  <a:t>- </a:t>
                </a:r>
                <a:r>
                  <a:rPr lang="en-US" sz="2200" b="1" dirty="0" err="1"/>
                  <a:t>Tập</a:t>
                </a:r>
                <a:r>
                  <a:rPr lang="en-US" sz="2200" b="1" dirty="0"/>
                  <a:t> </a:t>
                </a:r>
                <a:r>
                  <a:rPr lang="en-US" sz="2200" b="1" dirty="0" err="1"/>
                  <a:t>hợp</a:t>
                </a:r>
                <a:r>
                  <a:rPr lang="en-US" sz="2200" b="1" dirty="0"/>
                  <a:t> </a:t>
                </a:r>
                <a:r>
                  <a:rPr lang="en-US" sz="2200" b="1" dirty="0" err="1"/>
                  <a:t>gồm</a:t>
                </a:r>
                <a:r>
                  <a:rPr lang="en-US" sz="2200" b="1" dirty="0"/>
                  <a:t> </a:t>
                </a:r>
                <a:r>
                  <a:rPr lang="en-US" sz="2200" b="1" dirty="0" err="1"/>
                  <a:t>các</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có</a:t>
                </a:r>
                <a:r>
                  <a:rPr lang="en-US" sz="2200" b="1" dirty="0"/>
                  <a:t> </a:t>
                </a:r>
                <a:r>
                  <a:rPr lang="en-US" sz="2200" b="1" dirty="0" err="1"/>
                  <a:t>thể</a:t>
                </a:r>
                <a:r>
                  <a:rPr lang="en-US" sz="2200" b="1" dirty="0"/>
                  <a:t> </a:t>
                </a:r>
                <a:r>
                  <a:rPr lang="en-US" sz="2200" b="1" dirty="0" err="1"/>
                  <a:t>xảy</a:t>
                </a:r>
                <a:r>
                  <a:rPr lang="en-US" sz="2200" b="1" dirty="0"/>
                  <a:t> ra </a:t>
                </a:r>
                <a:r>
                  <a:rPr lang="en-US" sz="2200" b="1" dirty="0" err="1"/>
                  <a:t>đối</a:t>
                </a:r>
                <a:r>
                  <a:rPr lang="en-US" sz="2200" b="1" dirty="0"/>
                  <a:t> </a:t>
                </a:r>
                <a:r>
                  <a:rPr lang="en-US" sz="2200" b="1" dirty="0" err="1"/>
                  <a:t>với</a:t>
                </a:r>
                <a:r>
                  <a:rPr lang="en-US" sz="2200" b="1" dirty="0"/>
                  <a:t> </a:t>
                </a:r>
                <a:r>
                  <a:rPr lang="en-US" sz="2200" b="1" dirty="0" err="1"/>
                  <a:t>mặt</a:t>
                </a:r>
                <a:r>
                  <a:rPr lang="en-US" sz="2200" b="1" dirty="0"/>
                  <a:t> </a:t>
                </a:r>
                <a:r>
                  <a:rPr lang="en-US" sz="2200" b="1" dirty="0" err="1"/>
                  <a:t>xuất</a:t>
                </a:r>
                <a:r>
                  <a:rPr lang="en-US" sz="2200" b="1" dirty="0"/>
                  <a:t> </a:t>
                </a:r>
                <a:r>
                  <a:rPr lang="en-US" sz="2200" b="1" dirty="0" err="1"/>
                  <a:t>hiện</a:t>
                </a:r>
                <a:r>
                  <a:rPr lang="en-US" sz="2200" b="1" dirty="0"/>
                  <a:t> </a:t>
                </a:r>
                <a:r>
                  <a:rPr lang="en-US" sz="2200" b="1" dirty="0" err="1"/>
                  <a:t>của</a:t>
                </a:r>
                <a:r>
                  <a:rPr lang="en-US" sz="2200" b="1" dirty="0"/>
                  <a:t> </a:t>
                </a:r>
                <a:r>
                  <a:rPr lang="en-US" sz="2200" b="1" dirty="0" err="1"/>
                  <a:t>xúc</a:t>
                </a:r>
                <a:r>
                  <a:rPr lang="en-US" sz="2200" b="1" dirty="0"/>
                  <a:t> </a:t>
                </a:r>
                <a:r>
                  <a:rPr lang="en-US" sz="2200" b="1" dirty="0" err="1"/>
                  <a:t>xắc</a:t>
                </a:r>
                <a:r>
                  <a:rPr lang="en-US" sz="2200" b="1" dirty="0"/>
                  <a:t> </a:t>
                </a:r>
                <a:r>
                  <a:rPr lang="en-US" sz="2200" b="1" dirty="0" err="1"/>
                  <a:t>là</a:t>
                </a:r>
                <a:r>
                  <a:rPr lang="en-US" sz="2200" b="1" dirty="0"/>
                  <a:t>:</a:t>
                </a:r>
              </a:p>
              <a:p>
                <a:pPr algn="just">
                  <a:lnSpc>
                    <a:spcPct val="150000"/>
                  </a:lnSpc>
                </a:pPr>
                <a:r>
                  <a:rPr lang="en-US" sz="2200" b="1" i="1" dirty="0"/>
                  <a:t>A </a:t>
                </a:r>
                <a:r>
                  <a:rPr lang="en-US" sz="2200" b="1" dirty="0"/>
                  <a:t>= {</a:t>
                </a:r>
                <a:r>
                  <a:rPr lang="en-US" sz="2200" b="1" dirty="0" err="1"/>
                  <a:t>mặt</a:t>
                </a:r>
                <a:r>
                  <a:rPr lang="en-US" sz="2200" b="1" dirty="0"/>
                  <a:t> 1 </a:t>
                </a:r>
                <a:r>
                  <a:rPr lang="en-US" sz="2200" b="1" dirty="0" err="1"/>
                  <a:t>chấm</a:t>
                </a:r>
                <a:r>
                  <a:rPr lang="en-US" sz="2200" b="1" dirty="0"/>
                  <a:t>; </a:t>
                </a:r>
                <a:r>
                  <a:rPr lang="en-US" sz="2200" b="1" dirty="0" err="1"/>
                  <a:t>mặt</a:t>
                </a:r>
                <a:r>
                  <a:rPr lang="en-US" sz="2200" b="1" dirty="0"/>
                  <a:t> 2 </a:t>
                </a:r>
                <a:r>
                  <a:rPr lang="en-US" sz="2200" b="1" dirty="0" err="1"/>
                  <a:t>chấm</a:t>
                </a:r>
                <a:r>
                  <a:rPr lang="en-US" sz="2200" b="1" dirty="0"/>
                  <a:t>; </a:t>
                </a:r>
                <a:r>
                  <a:rPr lang="en-US" sz="2200" b="1" dirty="0" err="1"/>
                  <a:t>mặt</a:t>
                </a:r>
                <a:r>
                  <a:rPr lang="en-US" sz="2200" b="1" dirty="0"/>
                  <a:t> 3 </a:t>
                </a:r>
                <a:r>
                  <a:rPr lang="en-US" sz="2200" b="1" dirty="0" err="1"/>
                  <a:t>chấm</a:t>
                </a:r>
                <a:r>
                  <a:rPr lang="en-US" sz="2200" b="1" dirty="0"/>
                  <a:t>; </a:t>
                </a:r>
                <a:r>
                  <a:rPr lang="en-US" sz="2200" b="1" dirty="0" err="1"/>
                  <a:t>mặt</a:t>
                </a:r>
                <a:r>
                  <a:rPr lang="en-US" sz="2200" b="1" dirty="0"/>
                  <a:t> 4 </a:t>
                </a:r>
                <a:r>
                  <a:rPr lang="en-US" sz="2200" b="1" dirty="0" err="1"/>
                  <a:t>chấm</a:t>
                </a:r>
                <a:r>
                  <a:rPr lang="en-US" sz="2200" b="1" dirty="0"/>
                  <a:t>; </a:t>
                </a:r>
                <a:r>
                  <a:rPr lang="en-US" sz="2200" b="1" dirty="0" err="1"/>
                  <a:t>mặt</a:t>
                </a:r>
                <a:r>
                  <a:rPr lang="en-US" sz="2200" b="1" dirty="0"/>
                  <a:t> 5 </a:t>
                </a:r>
                <a:r>
                  <a:rPr lang="en-US" sz="2200" b="1" dirty="0" err="1"/>
                  <a:t>chấm</a:t>
                </a:r>
                <a:r>
                  <a:rPr lang="en-US" sz="2200" b="1" dirty="0"/>
                  <a:t>; </a:t>
                </a:r>
                <a:r>
                  <a:rPr lang="en-US" sz="2200" b="1" dirty="0" err="1"/>
                  <a:t>mặt</a:t>
                </a:r>
                <a:r>
                  <a:rPr lang="en-US" sz="2200" b="1" dirty="0"/>
                  <a:t> 6 </a:t>
                </a:r>
                <a:r>
                  <a:rPr lang="en-US" sz="2200" b="1" dirty="0" err="1"/>
                  <a:t>chấm</a:t>
                </a:r>
                <a:r>
                  <a:rPr lang="en-US" sz="2200" b="1" dirty="0"/>
                  <a:t>}.</a:t>
                </a:r>
              </a:p>
              <a:p>
                <a:pPr algn="just">
                  <a:lnSpc>
                    <a:spcPct val="150000"/>
                  </a:lnSpc>
                </a:pPr>
                <a:r>
                  <a:rPr lang="en-US" sz="2200" b="1" dirty="0"/>
                  <a:t>- </a:t>
                </a:r>
                <a:r>
                  <a:rPr lang="en-US" sz="2200" b="1" dirty="0" err="1"/>
                  <a:t>Số</a:t>
                </a:r>
                <a:r>
                  <a:rPr lang="en-US" sz="2200" b="1" dirty="0"/>
                  <a:t> </a:t>
                </a:r>
                <a:r>
                  <a:rPr lang="en-US" sz="2200" b="1" dirty="0" err="1"/>
                  <a:t>phần</a:t>
                </a:r>
                <a:r>
                  <a:rPr lang="en-US" sz="2200" b="1" dirty="0"/>
                  <a:t> </a:t>
                </a:r>
                <a:r>
                  <a:rPr lang="en-US" sz="2200" b="1" dirty="0" err="1"/>
                  <a:t>tử</a:t>
                </a:r>
                <a:r>
                  <a:rPr lang="en-US" sz="2200" b="1" dirty="0"/>
                  <a:t> </a:t>
                </a:r>
                <a:r>
                  <a:rPr lang="en-US" sz="2200" b="1" dirty="0" err="1"/>
                  <a:t>của</a:t>
                </a:r>
                <a:r>
                  <a:rPr lang="en-US" sz="2200" b="1" dirty="0"/>
                  <a:t> </a:t>
                </a:r>
                <a:r>
                  <a:rPr lang="en-US" sz="2200" b="1" dirty="0" err="1"/>
                  <a:t>tập</a:t>
                </a:r>
                <a:r>
                  <a:rPr lang="en-US" sz="2200" b="1" dirty="0"/>
                  <a:t> </a:t>
                </a:r>
                <a:r>
                  <a:rPr lang="en-US" sz="2200" b="1" dirty="0" err="1"/>
                  <a:t>hợp</a:t>
                </a:r>
                <a:r>
                  <a:rPr lang="en-US" sz="2200" b="1" dirty="0"/>
                  <a:t> A </a:t>
                </a:r>
                <a:r>
                  <a:rPr lang="en-US" sz="2200" b="1" dirty="0" err="1"/>
                  <a:t>là</a:t>
                </a:r>
                <a:r>
                  <a:rPr lang="en-US" sz="2200" b="1" dirty="0"/>
                  <a:t> </a:t>
                </a:r>
                <a:r>
                  <a:rPr lang="en-US" sz="2200" b="1" dirty="0">
                    <a:solidFill>
                      <a:srgbClr val="FF0000"/>
                    </a:solidFill>
                  </a:rPr>
                  <a:t>6</a:t>
                </a:r>
                <a:r>
                  <a:rPr lang="en-US" sz="2200" b="1" dirty="0"/>
                  <a:t>.</a:t>
                </a:r>
              </a:p>
              <a:p>
                <a:pPr algn="just">
                  <a:lnSpc>
                    <a:spcPct val="150000"/>
                  </a:lnSpc>
                </a:pPr>
                <a:r>
                  <a:rPr lang="en-US" sz="2200" b="1" dirty="0"/>
                  <a:t>- </a:t>
                </a:r>
                <a:r>
                  <a:rPr lang="en-US" sz="2200" b="1" dirty="0" err="1"/>
                  <a:t>Có</a:t>
                </a:r>
                <a:r>
                  <a:rPr lang="en-US" sz="2200" b="1" dirty="0"/>
                  <a:t> </a:t>
                </a:r>
                <a:r>
                  <a:rPr lang="en-US" sz="2200" b="1" dirty="0" err="1">
                    <a:solidFill>
                      <a:srgbClr val="FF0000"/>
                    </a:solidFill>
                  </a:rPr>
                  <a:t>hai</a:t>
                </a:r>
                <a:r>
                  <a:rPr lang="en-US" sz="2200" b="1" dirty="0"/>
                  <a:t> </a:t>
                </a:r>
                <a:r>
                  <a:rPr lang="en-US" sz="2200" b="1" dirty="0" err="1"/>
                  <a:t>kết</a:t>
                </a:r>
                <a:r>
                  <a:rPr lang="en-US" sz="2200" b="1" dirty="0"/>
                  <a:t> </a:t>
                </a:r>
                <a:r>
                  <a:rPr lang="en-US" sz="2200" b="1" dirty="0" err="1"/>
                  <a:t>quả</a:t>
                </a:r>
                <a:r>
                  <a:rPr lang="en-US" sz="2200" b="1" dirty="0"/>
                  <a:t> </a:t>
                </a:r>
                <a:r>
                  <a:rPr lang="en-US" sz="2200" b="1" dirty="0" err="1"/>
                  <a:t>thuận</a:t>
                </a:r>
                <a:r>
                  <a:rPr lang="en-US" sz="2200" b="1" dirty="0"/>
                  <a:t> </a:t>
                </a:r>
                <a:r>
                  <a:rPr lang="en-US" sz="2200" b="1" dirty="0" err="1"/>
                  <a:t>lợi</a:t>
                </a:r>
                <a:r>
                  <a:rPr lang="en-US" sz="2200" b="1" dirty="0"/>
                  <a:t> </a:t>
                </a:r>
                <a:r>
                  <a:rPr lang="en-US" sz="2200" b="1" dirty="0" err="1"/>
                  <a:t>cho</a:t>
                </a:r>
                <a:r>
                  <a:rPr lang="en-US" sz="2200" b="1" dirty="0"/>
                  <a:t> </a:t>
                </a:r>
                <a:r>
                  <a:rPr lang="en-US" sz="2200" b="1" dirty="0" err="1"/>
                  <a:t>biến</a:t>
                </a:r>
                <a:r>
                  <a:rPr lang="en-US" sz="2200" b="1" dirty="0"/>
                  <a:t> </a:t>
                </a:r>
                <a:r>
                  <a:rPr lang="en-US" sz="2200" b="1" dirty="0" err="1"/>
                  <a:t>cố</a:t>
                </a:r>
                <a:r>
                  <a:rPr lang="en-US" sz="2200" b="1" dirty="0"/>
                  <a:t> “</a:t>
                </a:r>
                <a:r>
                  <a:rPr lang="en-US" sz="2200" b="1" dirty="0" err="1">
                    <a:solidFill>
                      <a:srgbClr val="0000FF"/>
                    </a:solidFill>
                  </a:rPr>
                  <a:t>Mặt</a:t>
                </a:r>
                <a:r>
                  <a:rPr lang="en-US" sz="2200" b="1" dirty="0">
                    <a:solidFill>
                      <a:srgbClr val="0000FF"/>
                    </a:solidFill>
                  </a:rPr>
                  <a:t> </a:t>
                </a:r>
                <a:r>
                  <a:rPr lang="en-US" sz="2200" b="1" dirty="0" err="1">
                    <a:solidFill>
                      <a:srgbClr val="0000FF"/>
                    </a:solidFill>
                  </a:rPr>
                  <a:t>xuất</a:t>
                </a:r>
                <a:r>
                  <a:rPr lang="en-US" sz="2200" b="1" dirty="0">
                    <a:solidFill>
                      <a:srgbClr val="0000FF"/>
                    </a:solidFill>
                  </a:rPr>
                  <a:t> </a:t>
                </a:r>
                <a:r>
                  <a:rPr lang="en-US" sz="2200" b="1" dirty="0" err="1">
                    <a:solidFill>
                      <a:srgbClr val="0000FF"/>
                    </a:solidFill>
                  </a:rPr>
                  <a:t>hiện</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xúc</a:t>
                </a:r>
                <a:r>
                  <a:rPr lang="en-US" sz="2200" b="1" dirty="0">
                    <a:solidFill>
                      <a:srgbClr val="0000FF"/>
                    </a:solidFill>
                  </a:rPr>
                  <a:t> </a:t>
                </a:r>
                <a:r>
                  <a:rPr lang="en-US" sz="2200" b="1" dirty="0" err="1">
                    <a:solidFill>
                      <a:srgbClr val="0000FF"/>
                    </a:solidFill>
                  </a:rPr>
                  <a:t>xắc</a:t>
                </a:r>
                <a:r>
                  <a:rPr lang="en-US" sz="2200" b="1" dirty="0">
                    <a:solidFill>
                      <a:srgbClr val="0000FF"/>
                    </a:solidFill>
                  </a:rPr>
                  <a:t> </a:t>
                </a:r>
                <a:r>
                  <a:rPr lang="en-US" sz="2200" b="1" dirty="0" err="1">
                    <a:solidFill>
                      <a:srgbClr val="0000FF"/>
                    </a:solidFill>
                  </a:rPr>
                  <a:t>có</a:t>
                </a:r>
                <a:r>
                  <a:rPr lang="en-US" sz="2200" b="1" dirty="0">
                    <a:solidFill>
                      <a:srgbClr val="0000FF"/>
                    </a:solidFill>
                  </a:rPr>
                  <a:t> </a:t>
                </a:r>
                <a:r>
                  <a:rPr lang="en-US" sz="2200" b="1" dirty="0" err="1">
                    <a:solidFill>
                      <a:srgbClr val="0000FF"/>
                    </a:solidFill>
                  </a:rPr>
                  <a:t>số</a:t>
                </a:r>
                <a:r>
                  <a:rPr lang="en-US" sz="2200" b="1" dirty="0">
                    <a:solidFill>
                      <a:srgbClr val="0000FF"/>
                    </a:solidFill>
                  </a:rPr>
                  <a:t> </a:t>
                </a:r>
                <a:r>
                  <a:rPr lang="en-US" sz="2200" b="1" dirty="0" err="1">
                    <a:solidFill>
                      <a:srgbClr val="0000FF"/>
                    </a:solidFill>
                  </a:rPr>
                  <a:t>chấm</a:t>
                </a:r>
                <a:r>
                  <a:rPr lang="en-US" sz="2200" b="1" dirty="0">
                    <a:solidFill>
                      <a:srgbClr val="0000FF"/>
                    </a:solidFill>
                  </a:rPr>
                  <a:t> </a:t>
                </a:r>
                <a:r>
                  <a:rPr lang="en-US" sz="2200" b="1" dirty="0" err="1">
                    <a:solidFill>
                      <a:srgbClr val="0000FF"/>
                    </a:solidFill>
                  </a:rPr>
                  <a:t>là</a:t>
                </a:r>
                <a:r>
                  <a:rPr lang="en-US" sz="2200" b="1" dirty="0">
                    <a:solidFill>
                      <a:srgbClr val="0000FF"/>
                    </a:solidFill>
                  </a:rPr>
                  <a:t> </a:t>
                </a:r>
                <a:r>
                  <a:rPr lang="en-US" sz="2200" b="1" dirty="0" err="1">
                    <a:solidFill>
                      <a:srgbClr val="0000FF"/>
                    </a:solidFill>
                  </a:rPr>
                  <a:t>hợp</a:t>
                </a:r>
                <a:r>
                  <a:rPr lang="en-US" sz="2200" b="1" dirty="0">
                    <a:solidFill>
                      <a:srgbClr val="0000FF"/>
                    </a:solidFill>
                  </a:rPr>
                  <a:t> </a:t>
                </a:r>
                <a:r>
                  <a:rPr lang="en-US" sz="2200" b="1" dirty="0" err="1">
                    <a:solidFill>
                      <a:srgbClr val="0000FF"/>
                    </a:solidFill>
                  </a:rPr>
                  <a:t>số</a:t>
                </a:r>
                <a:r>
                  <a:rPr lang="en-US" sz="2200" b="1" dirty="0"/>
                  <a:t>” </a:t>
                </a:r>
                <a:r>
                  <a:rPr lang="en-US" sz="2200" b="1" dirty="0" err="1"/>
                  <a:t>là</a:t>
                </a:r>
                <a:r>
                  <a:rPr lang="en-US" sz="2200" b="1" dirty="0"/>
                  <a:t>: </a:t>
                </a:r>
                <a:r>
                  <a:rPr lang="en-US" sz="2200" b="1" dirty="0" err="1"/>
                  <a:t>mặt</a:t>
                </a:r>
                <a:r>
                  <a:rPr lang="en-US" sz="2200" b="1" dirty="0"/>
                  <a:t> 4 </a:t>
                </a:r>
                <a:r>
                  <a:rPr lang="en-US" sz="2200" b="1" dirty="0" err="1"/>
                  <a:t>chấm</a:t>
                </a:r>
                <a:r>
                  <a:rPr lang="en-US" sz="2200" b="1" dirty="0"/>
                  <a:t>, </a:t>
                </a:r>
                <a:r>
                  <a:rPr lang="en-US" sz="2200" b="1" dirty="0" err="1"/>
                  <a:t>mặt</a:t>
                </a:r>
                <a:r>
                  <a:rPr lang="en-US" sz="2200" b="1" dirty="0"/>
                  <a:t> 6 </a:t>
                </a:r>
                <a:r>
                  <a:rPr lang="en-US" sz="2200" b="1" dirty="0" err="1"/>
                  <a:t>chấm</a:t>
                </a:r>
                <a:r>
                  <a:rPr lang="en-US" sz="2200" b="1" dirty="0"/>
                  <a:t>.</a:t>
                </a:r>
              </a:p>
              <a:p>
                <a:pPr algn="just">
                  <a:lnSpc>
                    <a:spcPct val="150000"/>
                  </a:lnSpc>
                </a:pPr>
                <a14:m>
                  <m:oMath xmlns:m="http://schemas.openxmlformats.org/officeDocument/2006/math">
                    <m:r>
                      <a:rPr lang="en-US" sz="2200" b="1" i="1" dirty="0" smtClean="0">
                        <a:latin typeface="Cambria Math" panose="02040503050406030204" pitchFamily="18" charset="0"/>
                      </a:rPr>
                      <m:t>⇒</m:t>
                    </m:r>
                  </m:oMath>
                </a14:m>
                <a:r>
                  <a:rPr lang="en-US" sz="2200" b="1" dirty="0"/>
                  <a:t> Xác </a:t>
                </a:r>
                <a:r>
                  <a:rPr lang="en-US" sz="2200" b="1" dirty="0" err="1"/>
                  <a:t>suất</a:t>
                </a:r>
                <a:r>
                  <a:rPr lang="en-US" sz="2200" b="1" dirty="0"/>
                  <a:t> </a:t>
                </a:r>
                <a:r>
                  <a:rPr lang="en-US" sz="2200" b="1" dirty="0" err="1"/>
                  <a:t>của</a:t>
                </a:r>
                <a:r>
                  <a:rPr lang="en-US" sz="2200" b="1" dirty="0"/>
                  <a:t> </a:t>
                </a:r>
                <a:r>
                  <a:rPr lang="en-US" sz="2200" b="1" dirty="0" err="1"/>
                  <a:t>biến</a:t>
                </a:r>
                <a:r>
                  <a:rPr lang="en-US" sz="2200" b="1" dirty="0"/>
                  <a:t> </a:t>
                </a:r>
                <a:r>
                  <a:rPr lang="en-US" sz="2200" b="1" dirty="0" err="1"/>
                  <a:t>cố</a:t>
                </a:r>
                <a:r>
                  <a:rPr lang="en-US" sz="2200" b="1" dirty="0"/>
                  <a:t> </a:t>
                </a:r>
                <a:r>
                  <a:rPr lang="en-US" sz="2200" b="1" dirty="0" err="1"/>
                  <a:t>trên</a:t>
                </a:r>
                <a:r>
                  <a:rPr lang="en-US" sz="2200" b="1" dirty="0"/>
                  <a:t> </a:t>
                </a:r>
                <a:r>
                  <a:rPr lang="en-US" sz="2200" b="1" dirty="0" err="1"/>
                  <a:t>là</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p:sp>
            <p:nvSpPr>
              <p:cNvPr id="4" name="TextBox 3"/>
              <p:cNvSpPr txBox="1">
                <a:spLocks noRot="1" noChangeAspect="1" noMove="1" noResize="1" noEditPoints="1" noAdjustHandles="1" noChangeArrowheads="1" noChangeShapeType="1" noTextEdit="1"/>
              </p:cNvSpPr>
              <p:nvPr/>
            </p:nvSpPr>
            <p:spPr>
              <a:xfrm>
                <a:off x="95534" y="2703181"/>
                <a:ext cx="11822840" cy="3365088"/>
              </a:xfrm>
              <a:prstGeom prst="rect">
                <a:avLst/>
              </a:prstGeom>
              <a:blipFill>
                <a:blip r:embed="rId6"/>
                <a:stretch>
                  <a:fillRect l="-670" r="-67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341194" y="593820"/>
            <a:ext cx="1912901" cy="830997"/>
          </a:xfrm>
          <a:custGeom>
            <a:avLst/>
            <a:gdLst>
              <a:gd name="connsiteX0" fmla="*/ 0 w 1912901"/>
              <a:gd name="connsiteY0" fmla="*/ 0 h 830997"/>
              <a:gd name="connsiteX1" fmla="*/ 1912901 w 1912901"/>
              <a:gd name="connsiteY1" fmla="*/ 0 h 830997"/>
              <a:gd name="connsiteX2" fmla="*/ 1912901 w 1912901"/>
              <a:gd name="connsiteY2" fmla="*/ 830997 h 830997"/>
              <a:gd name="connsiteX3" fmla="*/ 0 w 1912901"/>
              <a:gd name="connsiteY3" fmla="*/ 830997 h 830997"/>
              <a:gd name="connsiteX4" fmla="*/ 0 w 1912901"/>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901" h="830997" extrusionOk="0">
                <a:moveTo>
                  <a:pt x="0" y="0"/>
                </a:moveTo>
                <a:cubicBezTo>
                  <a:pt x="421454" y="154904"/>
                  <a:pt x="1716109" y="132769"/>
                  <a:pt x="1912901" y="0"/>
                </a:cubicBezTo>
                <a:cubicBezTo>
                  <a:pt x="1850931" y="303047"/>
                  <a:pt x="1940629" y="479255"/>
                  <a:pt x="1912901" y="830997"/>
                </a:cubicBezTo>
                <a:cubicBezTo>
                  <a:pt x="1046251" y="827700"/>
                  <a:pt x="424399" y="833561"/>
                  <a:pt x="0" y="830997"/>
                </a:cubicBezTo>
                <a:cubicBezTo>
                  <a:pt x="36149" y="447817"/>
                  <a:pt x="-8247" y="272079"/>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 (</a:t>
            </a:r>
            <a:r>
              <a:rPr kumimoji="0" lang="en-US" sz="2400" b="1" i="0" u="none" strike="noStrike" kern="0" cap="none" spc="0" normalizeH="0" baseline="0" noProof="0" dirty="0" err="1">
                <a:ln>
                  <a:noFill/>
                </a:ln>
                <a:solidFill>
                  <a:srgbClr val="0070C0"/>
                </a:solidFill>
                <a:effectLst/>
                <a:uLnTx/>
                <a:uFillTx/>
                <a:latin typeface="Arial"/>
                <a:cs typeface="Arial"/>
                <a:sym typeface="Arial"/>
              </a:rPr>
              <a:t>SGK</a:t>
            </a:r>
            <a:r>
              <a:rPr kumimoji="0" lang="en-US" sz="2400" b="1" i="0" u="none" strike="noStrike" kern="0" cap="none" spc="0" normalizeH="0" baseline="0" noProof="0" dirty="0">
                <a:ln>
                  <a:noFill/>
                </a:ln>
                <a:solidFill>
                  <a:srgbClr val="0070C0"/>
                </a:solidFill>
                <a:effectLst/>
                <a:uLnTx/>
                <a:uFillTx/>
                <a:latin typeface="Arial"/>
                <a:cs typeface="Arial"/>
                <a:sym typeface="Arial"/>
              </a:rPr>
              <a:t>/32)</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b="1" dirty="0">
                <a:solidFill>
                  <a:srgbClr val="0000FF"/>
                </a:solidFill>
              </a:rPr>
              <a:t>Tính xác suất của mỗi biến cố sau:</a:t>
            </a:r>
          </a:p>
          <a:p>
            <a:pPr>
              <a:lnSpc>
                <a:spcPct val="150000"/>
              </a:lnSpc>
            </a:pPr>
            <a:r>
              <a:rPr lang="vi-VN" sz="2200" b="1" dirty="0">
                <a:solidFill>
                  <a:srgbClr val="0000FF"/>
                </a:solidFill>
              </a:rPr>
              <a:t>a) Mặt xuất hiện của xúc xắc có số chấm là số nguyên tố.</a:t>
            </a:r>
          </a:p>
          <a:p>
            <a:pPr>
              <a:lnSpc>
                <a:spcPct val="150000"/>
              </a:lnSpc>
            </a:pPr>
            <a:r>
              <a:rPr lang="vi-VN" sz="2200" b="1" dirty="0">
                <a:solidFill>
                  <a:srgbClr val="0000FF"/>
                </a:solidFill>
              </a:rPr>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687296" y="2243662"/>
                <a:ext cx="10924673" cy="4049057"/>
              </a:xfrm>
              <a:prstGeom prst="rect">
                <a:avLst/>
              </a:prstGeom>
              <a:solidFill>
                <a:schemeClr val="bg1"/>
              </a:solidFill>
            </p:spPr>
            <p:txBody>
              <a:bodyPr wrap="square" rtlCol="0">
                <a:spAutoFit/>
              </a:bodyPr>
              <a:lstStyle/>
              <a:p>
                <a:pPr>
                  <a:lnSpc>
                    <a:spcPct val="130000"/>
                  </a:lnSpc>
                </a:pPr>
                <a:r>
                  <a:rPr lang="en-US" sz="2000" b="1" dirty="0" err="1"/>
                  <a:t>Tập</a:t>
                </a:r>
                <a:r>
                  <a:rPr lang="en-US" sz="2000" b="1" dirty="0"/>
                  <a:t> </a:t>
                </a:r>
                <a:r>
                  <a:rPr lang="en-US" sz="2000" b="1" dirty="0" err="1"/>
                  <a:t>hợp</a:t>
                </a:r>
                <a:r>
                  <a:rPr lang="en-US" sz="2000" b="1" dirty="0"/>
                  <a:t> </a:t>
                </a:r>
                <a:r>
                  <a:rPr lang="en-US" sz="2000" b="1" dirty="0" err="1"/>
                  <a:t>gồm</a:t>
                </a:r>
                <a:r>
                  <a:rPr lang="en-US" sz="2000" b="1" dirty="0"/>
                  <a:t> </a:t>
                </a:r>
                <a:r>
                  <a:rPr lang="en-US" sz="2000" b="1" dirty="0" err="1"/>
                  <a:t>các</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có</a:t>
                </a:r>
                <a:r>
                  <a:rPr lang="en-US" sz="2000" b="1" dirty="0"/>
                  <a:t> </a:t>
                </a:r>
                <a:r>
                  <a:rPr lang="en-US" sz="2000" b="1" dirty="0" err="1"/>
                  <a:t>thể</a:t>
                </a:r>
                <a:r>
                  <a:rPr lang="en-US" sz="2000" b="1" dirty="0"/>
                  <a:t> </a:t>
                </a:r>
                <a:r>
                  <a:rPr lang="en-US" sz="2000" b="1" dirty="0" err="1"/>
                  <a:t>xảy</a:t>
                </a:r>
                <a:r>
                  <a:rPr lang="en-US" sz="2000" b="1" dirty="0"/>
                  <a:t> ra </a:t>
                </a:r>
                <a:r>
                  <a:rPr lang="en-US" sz="2000" b="1" dirty="0" err="1"/>
                  <a:t>đối</a:t>
                </a:r>
                <a:r>
                  <a:rPr lang="en-US" sz="2000" b="1" dirty="0"/>
                  <a:t> </a:t>
                </a:r>
                <a:r>
                  <a:rPr lang="en-US" sz="2000" b="1" dirty="0" err="1"/>
                  <a:t>với</a:t>
                </a:r>
                <a:r>
                  <a:rPr lang="en-US" sz="2000" b="1" dirty="0"/>
                  <a:t> </a:t>
                </a:r>
                <a:r>
                  <a:rPr lang="en-US" sz="2000" b="1" dirty="0" err="1"/>
                  <a:t>mặt</a:t>
                </a:r>
                <a:r>
                  <a:rPr lang="en-US" sz="2000" b="1" dirty="0"/>
                  <a:t> </a:t>
                </a:r>
                <a:r>
                  <a:rPr lang="en-US" sz="2000" b="1" dirty="0" err="1"/>
                  <a:t>xuất</a:t>
                </a:r>
                <a:r>
                  <a:rPr lang="en-US" sz="2000" b="1" dirty="0"/>
                  <a:t> </a:t>
                </a:r>
                <a:r>
                  <a:rPr lang="en-US" sz="2000" b="1" dirty="0" err="1"/>
                  <a:t>hiện</a:t>
                </a:r>
                <a:r>
                  <a:rPr lang="en-US" sz="2000" b="1" dirty="0"/>
                  <a:t> </a:t>
                </a:r>
                <a:r>
                  <a:rPr lang="en-US" sz="2000" b="1" dirty="0" err="1"/>
                  <a:t>của</a:t>
                </a:r>
                <a:r>
                  <a:rPr lang="en-US" sz="2000" b="1" dirty="0"/>
                  <a:t> </a:t>
                </a:r>
                <a:r>
                  <a:rPr lang="en-US" sz="2000" b="1" dirty="0" err="1"/>
                  <a:t>xúc</a:t>
                </a:r>
                <a:r>
                  <a:rPr lang="en-US" sz="2000" b="1" dirty="0"/>
                  <a:t> </a:t>
                </a:r>
                <a:r>
                  <a:rPr lang="en-US" sz="2000" b="1" dirty="0" err="1"/>
                  <a:t>xắc</a:t>
                </a:r>
                <a:r>
                  <a:rPr lang="en-US" sz="2000" b="1" dirty="0"/>
                  <a:t> </a:t>
                </a:r>
                <a:r>
                  <a:rPr lang="en-US" sz="2000" b="1" dirty="0" err="1"/>
                  <a:t>là</a:t>
                </a:r>
                <a:r>
                  <a:rPr lang="en-US" sz="2000" b="1" dirty="0"/>
                  <a:t>:</a:t>
                </a:r>
              </a:p>
              <a:p>
                <a:pPr>
                  <a:lnSpc>
                    <a:spcPct val="130000"/>
                  </a:lnSpc>
                </a:pPr>
                <a:r>
                  <a:rPr lang="en-US" sz="2000" b="1" dirty="0"/>
                  <a:t>A = {</a:t>
                </a:r>
                <a:r>
                  <a:rPr lang="en-US" sz="2000" b="1" dirty="0" err="1"/>
                  <a:t>mặt</a:t>
                </a:r>
                <a:r>
                  <a:rPr lang="en-US" sz="2000" b="1" dirty="0"/>
                  <a:t> 1 </a:t>
                </a:r>
                <a:r>
                  <a:rPr lang="en-US" sz="2000" b="1" dirty="0" err="1"/>
                  <a:t>chấm</a:t>
                </a:r>
                <a:r>
                  <a:rPr lang="en-US" sz="2000" b="1" dirty="0"/>
                  <a:t>; </a:t>
                </a:r>
                <a:r>
                  <a:rPr lang="en-US" sz="2000" b="1" dirty="0" err="1"/>
                  <a:t>mặt</a:t>
                </a:r>
                <a:r>
                  <a:rPr lang="en-US" sz="2000" b="1" dirty="0"/>
                  <a:t> 2 </a:t>
                </a:r>
                <a:r>
                  <a:rPr lang="en-US" sz="2000" b="1" dirty="0" err="1"/>
                  <a:t>chấm</a:t>
                </a:r>
                <a:r>
                  <a:rPr lang="en-US" sz="2000" b="1" dirty="0"/>
                  <a:t>; </a:t>
                </a:r>
                <a:r>
                  <a:rPr lang="en-US" sz="2000" b="1" dirty="0" err="1"/>
                  <a:t>mặt</a:t>
                </a:r>
                <a:r>
                  <a:rPr lang="en-US" sz="2000" b="1" dirty="0"/>
                  <a:t> 3 </a:t>
                </a:r>
                <a:r>
                  <a:rPr lang="en-US" sz="2000" b="1" dirty="0" err="1"/>
                  <a:t>chấm</a:t>
                </a:r>
                <a:r>
                  <a:rPr lang="en-US" sz="2000" b="1" dirty="0"/>
                  <a:t>; </a:t>
                </a:r>
                <a:r>
                  <a:rPr lang="en-US" sz="2000" b="1" dirty="0" err="1"/>
                  <a:t>mặt</a:t>
                </a:r>
                <a:r>
                  <a:rPr lang="en-US" sz="2000" b="1" dirty="0"/>
                  <a:t> 4 </a:t>
                </a:r>
                <a:r>
                  <a:rPr lang="en-US" sz="2000" b="1" dirty="0" err="1"/>
                  <a:t>chấm</a:t>
                </a:r>
                <a:r>
                  <a:rPr lang="en-US" sz="2000" b="1" dirty="0"/>
                  <a:t>; </a:t>
                </a:r>
                <a:r>
                  <a:rPr lang="en-US" sz="2000" b="1" dirty="0" err="1"/>
                  <a:t>mặt</a:t>
                </a:r>
                <a:r>
                  <a:rPr lang="en-US" sz="2000" b="1" dirty="0"/>
                  <a:t> 5 </a:t>
                </a:r>
                <a:r>
                  <a:rPr lang="en-US" sz="2000" b="1" dirty="0" err="1"/>
                  <a:t>chấm</a:t>
                </a:r>
                <a:r>
                  <a:rPr lang="en-US" sz="2000" b="1" dirty="0"/>
                  <a:t>; </a:t>
                </a:r>
                <a:r>
                  <a:rPr lang="en-US" sz="2000" b="1" dirty="0" err="1"/>
                  <a:t>mặt</a:t>
                </a:r>
                <a:r>
                  <a:rPr lang="en-US" sz="2000" b="1" dirty="0"/>
                  <a:t> 6 </a:t>
                </a:r>
                <a:r>
                  <a:rPr lang="en-US" sz="2000" b="1" dirty="0" err="1"/>
                  <a:t>chấm</a:t>
                </a:r>
                <a:r>
                  <a:rPr lang="en-US" sz="2000" b="1" dirty="0"/>
                  <a:t>}.</a:t>
                </a:r>
              </a:p>
              <a:p>
                <a:pPr>
                  <a:lnSpc>
                    <a:spcPct val="130000"/>
                  </a:lnSpc>
                </a:pPr>
                <a:r>
                  <a:rPr lang="en-US" sz="2000" b="1" dirty="0" err="1"/>
                  <a:t>Số</a:t>
                </a:r>
                <a:r>
                  <a:rPr lang="en-US" sz="2000" b="1" dirty="0"/>
                  <a:t> </a:t>
                </a:r>
                <a:r>
                  <a:rPr lang="en-US" sz="2000" b="1" dirty="0" err="1"/>
                  <a:t>phần</a:t>
                </a:r>
                <a:r>
                  <a:rPr lang="en-US" sz="2000" b="1" dirty="0"/>
                  <a:t> </a:t>
                </a:r>
                <a:r>
                  <a:rPr lang="en-US" sz="2000" b="1" dirty="0" err="1"/>
                  <a:t>tử</a:t>
                </a:r>
                <a:r>
                  <a:rPr lang="en-US" sz="2000" b="1" dirty="0"/>
                  <a:t> </a:t>
                </a:r>
                <a:r>
                  <a:rPr lang="en-US" sz="2000" b="1" dirty="0" err="1"/>
                  <a:t>của</a:t>
                </a:r>
                <a:r>
                  <a:rPr lang="en-US" sz="2000" b="1" dirty="0"/>
                  <a:t> </a:t>
                </a:r>
                <a:r>
                  <a:rPr lang="en-US" sz="2000" b="1" dirty="0" err="1"/>
                  <a:t>tập</a:t>
                </a:r>
                <a:r>
                  <a:rPr lang="en-US" sz="2000" b="1" dirty="0"/>
                  <a:t> </a:t>
                </a:r>
                <a:r>
                  <a:rPr lang="en-US" sz="2000" b="1" dirty="0" err="1"/>
                  <a:t>hợp</a:t>
                </a:r>
                <a:r>
                  <a:rPr lang="en-US" sz="2000" b="1" dirty="0"/>
                  <a:t> A </a:t>
                </a:r>
                <a:r>
                  <a:rPr lang="en-US" sz="2000" b="1" dirty="0" err="1"/>
                  <a:t>là</a:t>
                </a:r>
                <a:r>
                  <a:rPr lang="en-US" sz="2000" b="1" dirty="0"/>
                  <a:t> 6.</a:t>
                </a:r>
              </a:p>
              <a:p>
                <a:pPr>
                  <a:lnSpc>
                    <a:spcPct val="130000"/>
                  </a:lnSpc>
                </a:pPr>
                <a:r>
                  <a:rPr lang="en-US" sz="2000" b="1" dirty="0"/>
                  <a:t>a) </a:t>
                </a:r>
                <a:r>
                  <a:rPr lang="en-US" sz="2000" b="1" dirty="0" err="1"/>
                  <a:t>Có</a:t>
                </a:r>
                <a:r>
                  <a:rPr lang="en-US" sz="2000" b="1" dirty="0"/>
                  <a:t> </a:t>
                </a:r>
                <a:r>
                  <a:rPr lang="en-US" sz="2000" b="1" dirty="0" err="1"/>
                  <a:t>ba</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thuận</a:t>
                </a:r>
                <a:r>
                  <a:rPr lang="en-US" sz="2000" b="1" dirty="0"/>
                  <a:t> </a:t>
                </a:r>
                <a:r>
                  <a:rPr lang="en-US" sz="2000" b="1" dirty="0" err="1"/>
                  <a:t>lợi</a:t>
                </a:r>
                <a:r>
                  <a:rPr lang="en-US" sz="2000" b="1" dirty="0"/>
                  <a:t> </a:t>
                </a:r>
                <a:r>
                  <a:rPr lang="en-US" sz="2000" b="1" dirty="0" err="1"/>
                  <a:t>cho</a:t>
                </a:r>
                <a:r>
                  <a:rPr lang="en-US" sz="2000" b="1" dirty="0"/>
                  <a:t> </a:t>
                </a:r>
                <a:r>
                  <a:rPr lang="en-US" sz="2000" b="1" dirty="0" err="1"/>
                  <a:t>biến</a:t>
                </a:r>
                <a:r>
                  <a:rPr lang="en-US" sz="2000" b="1" dirty="0"/>
                  <a:t> </a:t>
                </a:r>
                <a:r>
                  <a:rPr lang="en-US" sz="2000" b="1" dirty="0" err="1"/>
                  <a:t>cố</a:t>
                </a:r>
                <a:r>
                  <a:rPr lang="en-US" sz="2000" b="1" dirty="0"/>
                  <a:t> “</a:t>
                </a:r>
                <a:r>
                  <a:rPr lang="en-US" sz="2000" b="1" dirty="0" err="1">
                    <a:solidFill>
                      <a:srgbClr val="0000FF"/>
                    </a:solidFill>
                  </a:rPr>
                  <a:t>Mặt</a:t>
                </a:r>
                <a:r>
                  <a:rPr lang="en-US" sz="2000" b="1" dirty="0">
                    <a:solidFill>
                      <a:srgbClr val="0000FF"/>
                    </a:solidFill>
                  </a:rPr>
                  <a:t> </a:t>
                </a:r>
                <a:r>
                  <a:rPr lang="en-US" sz="2000" b="1" dirty="0" err="1">
                    <a:solidFill>
                      <a:srgbClr val="0000FF"/>
                    </a:solidFill>
                  </a:rPr>
                  <a:t>xuất</a:t>
                </a:r>
                <a:r>
                  <a:rPr lang="en-US" sz="2000" b="1" dirty="0">
                    <a:solidFill>
                      <a:srgbClr val="0000FF"/>
                    </a:solidFill>
                  </a:rPr>
                  <a:t> </a:t>
                </a:r>
                <a:r>
                  <a:rPr lang="en-US" sz="2000" b="1" dirty="0" err="1">
                    <a:solidFill>
                      <a:srgbClr val="0000FF"/>
                    </a:solidFill>
                  </a:rPr>
                  <a:t>hiện</a:t>
                </a:r>
                <a:r>
                  <a:rPr lang="en-US" sz="2000" b="1" dirty="0">
                    <a:solidFill>
                      <a:srgbClr val="0000FF"/>
                    </a:solidFill>
                  </a:rPr>
                  <a:t> </a:t>
                </a:r>
                <a:r>
                  <a:rPr lang="en-US" sz="2000" b="1" dirty="0" err="1">
                    <a:solidFill>
                      <a:srgbClr val="0000FF"/>
                    </a:solidFill>
                  </a:rPr>
                  <a:t>của</a:t>
                </a:r>
                <a:r>
                  <a:rPr lang="en-US" sz="2000" b="1" dirty="0">
                    <a:solidFill>
                      <a:srgbClr val="0000FF"/>
                    </a:solidFill>
                  </a:rPr>
                  <a:t> </a:t>
                </a:r>
                <a:r>
                  <a:rPr lang="en-US" sz="2000" b="1" dirty="0" err="1">
                    <a:solidFill>
                      <a:srgbClr val="0000FF"/>
                    </a:solidFill>
                  </a:rPr>
                  <a:t>xúc</a:t>
                </a:r>
                <a:r>
                  <a:rPr lang="en-US" sz="2000" b="1" dirty="0">
                    <a:solidFill>
                      <a:srgbClr val="0000FF"/>
                    </a:solidFill>
                  </a:rPr>
                  <a:t> </a:t>
                </a:r>
                <a:r>
                  <a:rPr lang="en-US" sz="2000" b="1" dirty="0" err="1">
                    <a:solidFill>
                      <a:srgbClr val="0000FF"/>
                    </a:solidFill>
                  </a:rPr>
                  <a:t>xắc</a:t>
                </a:r>
                <a:r>
                  <a:rPr lang="en-US" sz="2000" b="1" dirty="0">
                    <a:solidFill>
                      <a:srgbClr val="0000FF"/>
                    </a:solidFill>
                  </a:rPr>
                  <a:t> </a:t>
                </a:r>
                <a:r>
                  <a:rPr lang="en-US" sz="2000" b="1" dirty="0" err="1">
                    <a:solidFill>
                      <a:srgbClr val="0000FF"/>
                    </a:solidFill>
                  </a:rPr>
                  <a:t>có</a:t>
                </a:r>
                <a:r>
                  <a:rPr lang="en-US" sz="2000" b="1" dirty="0">
                    <a:solidFill>
                      <a:srgbClr val="0000FF"/>
                    </a:solidFill>
                  </a:rPr>
                  <a:t> </a:t>
                </a:r>
                <a:r>
                  <a:rPr lang="en-US" sz="2000" b="1" dirty="0" err="1">
                    <a:solidFill>
                      <a:srgbClr val="0000FF"/>
                    </a:solidFill>
                  </a:rPr>
                  <a:t>số</a:t>
                </a:r>
                <a:r>
                  <a:rPr lang="en-US" sz="2000" b="1" dirty="0">
                    <a:solidFill>
                      <a:srgbClr val="0000FF"/>
                    </a:solidFill>
                  </a:rPr>
                  <a:t> </a:t>
                </a:r>
                <a:r>
                  <a:rPr lang="en-US" sz="2000" b="1" dirty="0" err="1">
                    <a:solidFill>
                      <a:srgbClr val="0000FF"/>
                    </a:solidFill>
                  </a:rPr>
                  <a:t>chấm</a:t>
                </a:r>
                <a:r>
                  <a:rPr lang="en-US" sz="2000" b="1" dirty="0">
                    <a:solidFill>
                      <a:srgbClr val="0000FF"/>
                    </a:solidFill>
                  </a:rPr>
                  <a:t> </a:t>
                </a:r>
                <a:r>
                  <a:rPr lang="en-US" sz="2000" b="1" dirty="0" err="1">
                    <a:solidFill>
                      <a:srgbClr val="0000FF"/>
                    </a:solidFill>
                  </a:rPr>
                  <a:t>là</a:t>
                </a:r>
                <a:r>
                  <a:rPr lang="en-US" sz="2000" b="1" dirty="0">
                    <a:solidFill>
                      <a:srgbClr val="0000FF"/>
                    </a:solidFill>
                  </a:rPr>
                  <a:t> </a:t>
                </a:r>
                <a:r>
                  <a:rPr lang="en-US" sz="2000" b="1" dirty="0" err="1">
                    <a:solidFill>
                      <a:srgbClr val="0000FF"/>
                    </a:solidFill>
                  </a:rPr>
                  <a:t>số</a:t>
                </a:r>
                <a:r>
                  <a:rPr lang="en-US" sz="2000" b="1" dirty="0">
                    <a:solidFill>
                      <a:srgbClr val="0000FF"/>
                    </a:solidFill>
                  </a:rPr>
                  <a:t> </a:t>
                </a:r>
                <a:r>
                  <a:rPr lang="en-US" sz="2000" b="1" dirty="0" err="1">
                    <a:solidFill>
                      <a:srgbClr val="0000FF"/>
                    </a:solidFill>
                  </a:rPr>
                  <a:t>nguyên</a:t>
                </a:r>
                <a:r>
                  <a:rPr lang="en-US" sz="2000" b="1" dirty="0">
                    <a:solidFill>
                      <a:srgbClr val="0000FF"/>
                    </a:solidFill>
                  </a:rPr>
                  <a:t> </a:t>
                </a:r>
                <a:r>
                  <a:rPr lang="en-US" sz="2000" b="1" dirty="0" err="1">
                    <a:solidFill>
                      <a:srgbClr val="0000FF"/>
                    </a:solidFill>
                  </a:rPr>
                  <a:t>tố</a:t>
                </a:r>
                <a:r>
                  <a:rPr lang="en-US" sz="2000" b="1" dirty="0"/>
                  <a:t>” </a:t>
                </a:r>
                <a:r>
                  <a:rPr lang="en-US" sz="2000" b="1" dirty="0" err="1"/>
                  <a:t>là</a:t>
                </a:r>
                <a:r>
                  <a:rPr lang="en-US" sz="2000" b="1" dirty="0"/>
                  <a:t>: </a:t>
                </a:r>
                <a:r>
                  <a:rPr lang="en-US" sz="2000" b="1" dirty="0" err="1"/>
                  <a:t>mặt</a:t>
                </a:r>
                <a:r>
                  <a:rPr lang="en-US" sz="2000" b="1" dirty="0"/>
                  <a:t> 2 </a:t>
                </a:r>
                <a:r>
                  <a:rPr lang="en-US" sz="2000" b="1" dirty="0" err="1"/>
                  <a:t>chấm</a:t>
                </a:r>
                <a:r>
                  <a:rPr lang="en-US" sz="2000" b="1" dirty="0"/>
                  <a:t>, </a:t>
                </a:r>
                <a:r>
                  <a:rPr lang="en-US" sz="2000" b="1" dirty="0" err="1"/>
                  <a:t>mặt</a:t>
                </a:r>
                <a:r>
                  <a:rPr lang="en-US" sz="2000" b="1" dirty="0"/>
                  <a:t> 3 </a:t>
                </a:r>
                <a:r>
                  <a:rPr lang="en-US" sz="2000" b="1" dirty="0" err="1"/>
                  <a:t>chấm</a:t>
                </a:r>
                <a:r>
                  <a:rPr lang="en-US" sz="2000" b="1" dirty="0"/>
                  <a:t>, </a:t>
                </a:r>
                <a:r>
                  <a:rPr lang="en-US" sz="2000" b="1" dirty="0" err="1"/>
                  <a:t>mặt</a:t>
                </a:r>
                <a:r>
                  <a:rPr lang="en-US" sz="2000" b="1" dirty="0"/>
                  <a:t> 5 </a:t>
                </a:r>
                <a:r>
                  <a:rPr lang="en-US" sz="2000" b="1" dirty="0" err="1"/>
                  <a:t>chấm</a:t>
                </a:r>
                <a:r>
                  <a:rPr lang="en-US" sz="2000" b="1" dirty="0"/>
                  <a:t>.</a:t>
                </a:r>
              </a:p>
              <a:p>
                <a:pPr>
                  <a:lnSpc>
                    <a:spcPct val="130000"/>
                  </a:lnSpc>
                </a:pPr>
                <a:r>
                  <a:rPr lang="en-US" sz="2000" b="1" dirty="0" err="1"/>
                  <a:t>Vì</a:t>
                </a:r>
                <a:r>
                  <a:rPr lang="en-US" sz="2000" b="1" dirty="0"/>
                  <a:t> </a:t>
                </a:r>
                <a:r>
                  <a:rPr lang="en-US" sz="2000" b="1" dirty="0" err="1"/>
                  <a:t>thế</a:t>
                </a:r>
                <a:r>
                  <a:rPr lang="en-US" sz="2000" b="1" dirty="0"/>
                  <a:t>, </a:t>
                </a:r>
                <a:r>
                  <a:rPr lang="en-US" sz="2000" b="1" dirty="0" err="1"/>
                  <a:t>xác</a:t>
                </a:r>
                <a:r>
                  <a:rPr lang="en-US" sz="2000" b="1" dirty="0"/>
                  <a:t> </a:t>
                </a:r>
                <a:r>
                  <a:rPr lang="en-US" sz="2000" b="1" dirty="0" err="1"/>
                  <a:t>suất</a:t>
                </a:r>
                <a:r>
                  <a:rPr lang="en-US" sz="2000" b="1" dirty="0"/>
                  <a:t> </a:t>
                </a:r>
                <a:r>
                  <a:rPr lang="en-US" sz="2000" b="1" dirty="0" err="1"/>
                  <a:t>của</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trên</a:t>
                </a:r>
                <a:r>
                  <a:rPr lang="en-US" sz="2000" b="1" dirty="0"/>
                  <a:t> </a:t>
                </a:r>
                <a:r>
                  <a:rPr lang="en-US" sz="2000" b="1" dirty="0" err="1"/>
                  <a:t>là</a:t>
                </a:r>
                <a:r>
                  <a:rPr lang="en-US" sz="2000" b="1"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𝟔</m:t>
                        </m:r>
                      </m:den>
                    </m:f>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r>
                          <a:rPr lang="en-US" sz="2000" b="1" i="1">
                            <a:latin typeface="Cambria Math" panose="02040503050406030204" pitchFamily="18" charset="0"/>
                          </a:rPr>
                          <m:t>𝟐</m:t>
                        </m:r>
                      </m:den>
                    </m:f>
                  </m:oMath>
                </a14:m>
                <a:endParaRPr lang="en-US" sz="2000" b="1" dirty="0"/>
              </a:p>
              <a:p>
                <a:pPr>
                  <a:lnSpc>
                    <a:spcPct val="130000"/>
                  </a:lnSpc>
                </a:pPr>
                <a:r>
                  <a:rPr lang="en-US" sz="2000" b="1" dirty="0"/>
                  <a:t>b) </a:t>
                </a:r>
                <a:r>
                  <a:rPr lang="en-US" sz="2000" b="1" dirty="0" err="1"/>
                  <a:t>Có</a:t>
                </a:r>
                <a:r>
                  <a:rPr lang="en-US" sz="2000" b="1" dirty="0"/>
                  <a:t> </a:t>
                </a:r>
                <a:r>
                  <a:rPr lang="en-US" sz="2000" b="1" dirty="0" err="1"/>
                  <a:t>hai</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thuận</a:t>
                </a:r>
                <a:r>
                  <a:rPr lang="en-US" sz="2000" b="1" dirty="0"/>
                  <a:t> </a:t>
                </a:r>
                <a:r>
                  <a:rPr lang="en-US" sz="2000" b="1" dirty="0" err="1"/>
                  <a:t>lợi</a:t>
                </a:r>
                <a:r>
                  <a:rPr lang="en-US" sz="2000" b="1" dirty="0"/>
                  <a:t> </a:t>
                </a:r>
                <a:r>
                  <a:rPr lang="en-US" sz="2000" b="1" dirty="0" err="1"/>
                  <a:t>cho</a:t>
                </a:r>
                <a:r>
                  <a:rPr lang="en-US" sz="2000" b="1" dirty="0"/>
                  <a:t> </a:t>
                </a:r>
                <a:r>
                  <a:rPr lang="en-US" sz="2000" b="1" dirty="0" err="1"/>
                  <a:t>biến</a:t>
                </a:r>
                <a:r>
                  <a:rPr lang="en-US" sz="2000" b="1" dirty="0"/>
                  <a:t> </a:t>
                </a:r>
                <a:r>
                  <a:rPr lang="en-US" sz="2000" b="1" dirty="0" err="1"/>
                  <a:t>cố</a:t>
                </a:r>
                <a:r>
                  <a:rPr lang="en-US" sz="2000" b="1" dirty="0"/>
                  <a:t> “</a:t>
                </a:r>
                <a:r>
                  <a:rPr lang="en-US" sz="2000" b="1" dirty="0" err="1">
                    <a:solidFill>
                      <a:srgbClr val="0000FF"/>
                    </a:solidFill>
                  </a:rPr>
                  <a:t>Mặt</a:t>
                </a:r>
                <a:r>
                  <a:rPr lang="en-US" sz="2000" b="1" dirty="0">
                    <a:solidFill>
                      <a:srgbClr val="0000FF"/>
                    </a:solidFill>
                  </a:rPr>
                  <a:t> </a:t>
                </a:r>
                <a:r>
                  <a:rPr lang="en-US" sz="2000" b="1" dirty="0" err="1">
                    <a:solidFill>
                      <a:srgbClr val="0000FF"/>
                    </a:solidFill>
                  </a:rPr>
                  <a:t>xuất</a:t>
                </a:r>
                <a:r>
                  <a:rPr lang="en-US" sz="2000" b="1" dirty="0">
                    <a:solidFill>
                      <a:srgbClr val="0000FF"/>
                    </a:solidFill>
                  </a:rPr>
                  <a:t> </a:t>
                </a:r>
                <a:r>
                  <a:rPr lang="en-US" sz="2000" b="1" dirty="0" err="1">
                    <a:solidFill>
                      <a:srgbClr val="0000FF"/>
                    </a:solidFill>
                  </a:rPr>
                  <a:t>hiện</a:t>
                </a:r>
                <a:r>
                  <a:rPr lang="en-US" sz="2000" b="1" dirty="0">
                    <a:solidFill>
                      <a:srgbClr val="0000FF"/>
                    </a:solidFill>
                  </a:rPr>
                  <a:t> </a:t>
                </a:r>
                <a:r>
                  <a:rPr lang="en-US" sz="2000" b="1" dirty="0" err="1">
                    <a:solidFill>
                      <a:srgbClr val="0000FF"/>
                    </a:solidFill>
                  </a:rPr>
                  <a:t>của</a:t>
                </a:r>
                <a:r>
                  <a:rPr lang="en-US" sz="2000" b="1" dirty="0">
                    <a:solidFill>
                      <a:srgbClr val="0000FF"/>
                    </a:solidFill>
                  </a:rPr>
                  <a:t> </a:t>
                </a:r>
                <a:r>
                  <a:rPr lang="en-US" sz="2000" b="1" dirty="0" err="1">
                    <a:solidFill>
                      <a:srgbClr val="0000FF"/>
                    </a:solidFill>
                  </a:rPr>
                  <a:t>xúc</a:t>
                </a:r>
                <a:r>
                  <a:rPr lang="en-US" sz="2000" b="1" dirty="0">
                    <a:solidFill>
                      <a:srgbClr val="0000FF"/>
                    </a:solidFill>
                  </a:rPr>
                  <a:t> </a:t>
                </a:r>
                <a:r>
                  <a:rPr lang="en-US" sz="2000" b="1" dirty="0" err="1">
                    <a:solidFill>
                      <a:srgbClr val="0000FF"/>
                    </a:solidFill>
                  </a:rPr>
                  <a:t>xắc</a:t>
                </a:r>
                <a:r>
                  <a:rPr lang="en-US" sz="2000" b="1" dirty="0">
                    <a:solidFill>
                      <a:srgbClr val="0000FF"/>
                    </a:solidFill>
                  </a:rPr>
                  <a:t> </a:t>
                </a:r>
                <a:r>
                  <a:rPr lang="en-US" sz="2000" b="1" dirty="0" err="1">
                    <a:solidFill>
                      <a:srgbClr val="0000FF"/>
                    </a:solidFill>
                  </a:rPr>
                  <a:t>có</a:t>
                </a:r>
                <a:r>
                  <a:rPr lang="en-US" sz="2000" b="1" dirty="0">
                    <a:solidFill>
                      <a:srgbClr val="0000FF"/>
                    </a:solidFill>
                  </a:rPr>
                  <a:t> </a:t>
                </a:r>
                <a:r>
                  <a:rPr lang="en-US" sz="2000" b="1" dirty="0" err="1">
                    <a:solidFill>
                      <a:srgbClr val="0000FF"/>
                    </a:solidFill>
                  </a:rPr>
                  <a:t>số</a:t>
                </a:r>
                <a:r>
                  <a:rPr lang="en-US" sz="2000" b="1" dirty="0">
                    <a:solidFill>
                      <a:srgbClr val="0000FF"/>
                    </a:solidFill>
                  </a:rPr>
                  <a:t> </a:t>
                </a:r>
                <a:r>
                  <a:rPr lang="en-US" sz="2000" b="1" dirty="0" err="1">
                    <a:solidFill>
                      <a:srgbClr val="0000FF"/>
                    </a:solidFill>
                  </a:rPr>
                  <a:t>chấm</a:t>
                </a:r>
                <a:r>
                  <a:rPr lang="en-US" sz="2000" b="1" dirty="0">
                    <a:solidFill>
                      <a:srgbClr val="0000FF"/>
                    </a:solidFill>
                  </a:rPr>
                  <a:t> </a:t>
                </a:r>
                <a:r>
                  <a:rPr lang="en-US" sz="2000" b="1" dirty="0" err="1">
                    <a:solidFill>
                      <a:srgbClr val="0000FF"/>
                    </a:solidFill>
                  </a:rPr>
                  <a:t>là</a:t>
                </a:r>
                <a:r>
                  <a:rPr lang="en-US" sz="2000" b="1" dirty="0">
                    <a:solidFill>
                      <a:srgbClr val="0000FF"/>
                    </a:solidFill>
                  </a:rPr>
                  <a:t> </a:t>
                </a:r>
                <a:r>
                  <a:rPr lang="en-US" sz="2000" b="1" dirty="0" err="1">
                    <a:solidFill>
                      <a:srgbClr val="0000FF"/>
                    </a:solidFill>
                  </a:rPr>
                  <a:t>số</a:t>
                </a:r>
                <a:r>
                  <a:rPr lang="en-US" sz="2000" b="1" dirty="0">
                    <a:solidFill>
                      <a:srgbClr val="0000FF"/>
                    </a:solidFill>
                  </a:rPr>
                  <a:t> chia 4 </a:t>
                </a:r>
                <a:r>
                  <a:rPr lang="en-US" sz="2000" b="1" dirty="0" err="1">
                    <a:solidFill>
                      <a:srgbClr val="0000FF"/>
                    </a:solidFill>
                  </a:rPr>
                  <a:t>dư</a:t>
                </a:r>
                <a:r>
                  <a:rPr lang="en-US" sz="2000" b="1" dirty="0">
                    <a:solidFill>
                      <a:srgbClr val="0000FF"/>
                    </a:solidFill>
                  </a:rPr>
                  <a:t> 1</a:t>
                </a:r>
                <a:r>
                  <a:rPr lang="en-US" sz="2000" b="1" dirty="0"/>
                  <a:t>” </a:t>
                </a:r>
                <a:r>
                  <a:rPr lang="en-US" sz="2000" b="1" dirty="0" err="1"/>
                  <a:t>là</a:t>
                </a:r>
                <a:r>
                  <a:rPr lang="en-US" sz="2000" b="1" dirty="0"/>
                  <a:t>: </a:t>
                </a:r>
                <a:r>
                  <a:rPr lang="en-US" sz="2000" b="1" dirty="0" err="1"/>
                  <a:t>mặt</a:t>
                </a:r>
                <a:r>
                  <a:rPr lang="en-US" sz="2000" b="1" dirty="0"/>
                  <a:t> 1 </a:t>
                </a:r>
                <a:r>
                  <a:rPr lang="en-US" sz="2000" b="1" dirty="0" err="1"/>
                  <a:t>chấm</a:t>
                </a:r>
                <a:r>
                  <a:rPr lang="en-US" sz="2000" b="1" dirty="0"/>
                  <a:t>, </a:t>
                </a:r>
                <a:r>
                  <a:rPr lang="en-US" sz="2000" b="1" dirty="0" err="1"/>
                  <a:t>mặt</a:t>
                </a:r>
                <a:r>
                  <a:rPr lang="en-US" sz="2000" b="1" dirty="0"/>
                  <a:t> 5 </a:t>
                </a:r>
                <a:r>
                  <a:rPr lang="en-US" sz="2000" b="1" dirty="0" err="1"/>
                  <a:t>chấm</a:t>
                </a:r>
                <a:r>
                  <a:rPr lang="en-US" sz="2000" b="1" dirty="0"/>
                  <a:t>.</a:t>
                </a:r>
              </a:p>
              <a:p>
                <a:pPr>
                  <a:lnSpc>
                    <a:spcPct val="130000"/>
                  </a:lnSpc>
                </a:pPr>
                <a:r>
                  <a:rPr lang="en-US" sz="2000" b="1" dirty="0" err="1"/>
                  <a:t>Vì</a:t>
                </a:r>
                <a:r>
                  <a:rPr lang="en-US" sz="2000" b="1" dirty="0"/>
                  <a:t> </a:t>
                </a:r>
                <a:r>
                  <a:rPr lang="en-US" sz="2000" b="1" dirty="0" err="1"/>
                  <a:t>thế</a:t>
                </a:r>
                <a:r>
                  <a:rPr lang="en-US" sz="2000" b="1" dirty="0"/>
                  <a:t>, </a:t>
                </a:r>
                <a:r>
                  <a:rPr lang="en-US" sz="2000" b="1" dirty="0" err="1"/>
                  <a:t>xác</a:t>
                </a:r>
                <a:r>
                  <a:rPr lang="en-US" sz="2000" b="1" dirty="0"/>
                  <a:t> </a:t>
                </a:r>
                <a:r>
                  <a:rPr lang="en-US" sz="2000" b="1" dirty="0" err="1"/>
                  <a:t>suất</a:t>
                </a:r>
                <a:r>
                  <a:rPr lang="en-US" sz="2000" b="1" dirty="0"/>
                  <a:t> </a:t>
                </a:r>
                <a:r>
                  <a:rPr lang="en-US" sz="2000" b="1" dirty="0" err="1"/>
                  <a:t>của</a:t>
                </a:r>
                <a:r>
                  <a:rPr lang="en-US" sz="2000" b="1" dirty="0"/>
                  <a:t> </a:t>
                </a:r>
                <a:r>
                  <a:rPr lang="en-US" sz="2000" b="1" dirty="0" err="1"/>
                  <a:t>biến</a:t>
                </a:r>
                <a:r>
                  <a:rPr lang="en-US" sz="2000" b="1" dirty="0"/>
                  <a:t> </a:t>
                </a:r>
                <a:r>
                  <a:rPr lang="en-US" sz="2000" b="1" dirty="0" err="1"/>
                  <a:t>cố</a:t>
                </a:r>
                <a:r>
                  <a:rPr lang="en-US" sz="2000" b="1" dirty="0"/>
                  <a:t> </a:t>
                </a:r>
                <a:r>
                  <a:rPr lang="en-US" sz="2000" b="1" dirty="0" err="1"/>
                  <a:t>trên</a:t>
                </a:r>
                <a:r>
                  <a:rPr lang="en-US" sz="2000" b="1" dirty="0"/>
                  <a:t> </a:t>
                </a:r>
                <a:r>
                  <a:rPr lang="en-US" sz="2000" b="1" dirty="0" err="1"/>
                  <a:t>là</a:t>
                </a:r>
                <a:r>
                  <a:rPr lang="en-US" sz="2000" b="1"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𝟐</m:t>
                        </m:r>
                      </m:num>
                      <m:den>
                        <m:r>
                          <a:rPr lang="en-US" sz="2000" b="1" i="1">
                            <a:latin typeface="Cambria Math" panose="02040503050406030204" pitchFamily="18" charset="0"/>
                          </a:rPr>
                          <m:t>𝟔</m:t>
                        </m:r>
                      </m:den>
                    </m:f>
                    <m:r>
                      <a:rPr lang="en-US" sz="2000" b="1" i="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𝟏</m:t>
                        </m:r>
                      </m:num>
                      <m:den>
                        <m:r>
                          <a:rPr lang="en-US" sz="2000" b="1" i="1">
                            <a:latin typeface="Cambria Math" panose="02040503050406030204" pitchFamily="18" charset="0"/>
                          </a:rPr>
                          <m:t>𝟑</m:t>
                        </m:r>
                      </m:den>
                    </m:f>
                  </m:oMath>
                </a14:m>
                <a:endParaRPr lang="en-US" sz="2000" b="1" dirty="0"/>
              </a:p>
            </p:txBody>
          </p:sp>
        </mc:Choice>
        <mc:Fallback xmlns="">
          <p:sp>
            <p:nvSpPr>
              <p:cNvPr id="4" name="TextBox 3">
                <a:extLst>
                  <a:ext uri="{FF2B5EF4-FFF2-40B4-BE49-F238E27FC236}">
                    <a16:creationId xmlns="" xmlns:a16="http://schemas.microsoft.com/office/drawing/2014/main" xmlns:a14="http://schemas.microsoft.com/office/drawing/2010/main" id="{64D19295-48A6-4AE6-B47F-560CA516EF98}"/>
                  </a:ext>
                </a:extLst>
              </p:cNvPr>
              <p:cNvSpPr txBox="1">
                <a:spLocks noRot="1" noChangeAspect="1" noMove="1" noResize="1" noEditPoints="1" noAdjustHandles="1" noChangeArrowheads="1" noChangeShapeType="1" noTextEdit="1"/>
              </p:cNvSpPr>
              <p:nvPr/>
            </p:nvSpPr>
            <p:spPr>
              <a:xfrm>
                <a:off x="687296" y="2243662"/>
                <a:ext cx="10924673" cy="4049057"/>
              </a:xfrm>
              <a:prstGeom prst="rect">
                <a:avLst/>
              </a:prstGeom>
              <a:blipFill rotWithShape="0">
                <a:blip r:embed="rId2"/>
                <a:stretch>
                  <a:fillRect l="-614" r="-78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2368605" cy="461665"/>
          </a:xfrm>
          <a:custGeom>
            <a:avLst/>
            <a:gdLst>
              <a:gd name="connsiteX0" fmla="*/ 0 w 2368605"/>
              <a:gd name="connsiteY0" fmla="*/ 0 h 461665"/>
              <a:gd name="connsiteX1" fmla="*/ 2368605 w 2368605"/>
              <a:gd name="connsiteY1" fmla="*/ 0 h 461665"/>
              <a:gd name="connsiteX2" fmla="*/ 2368605 w 2368605"/>
              <a:gd name="connsiteY2" fmla="*/ 461665 h 461665"/>
              <a:gd name="connsiteX3" fmla="*/ 0 w 2368605"/>
              <a:gd name="connsiteY3" fmla="*/ 461665 h 461665"/>
              <a:gd name="connsiteX4" fmla="*/ 0 w 2368605"/>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05" h="461665" extrusionOk="0">
                <a:moveTo>
                  <a:pt x="0" y="0"/>
                </a:moveTo>
                <a:cubicBezTo>
                  <a:pt x="776817" y="154904"/>
                  <a:pt x="1712904" y="132769"/>
                  <a:pt x="2368605" y="0"/>
                </a:cubicBezTo>
                <a:cubicBezTo>
                  <a:pt x="2389735" y="118077"/>
                  <a:pt x="2329853" y="289641"/>
                  <a:pt x="2368605" y="461665"/>
                </a:cubicBezTo>
                <a:cubicBezTo>
                  <a:pt x="1591430" y="458368"/>
                  <a:pt x="295548" y="464229"/>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 (</a:t>
            </a: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SGK</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/33)</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970318"/>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b="1" dirty="0"/>
              <a:t>Tổ I của lớp 7D có 5 học sinh nữ là: Ánh, Châu, Hương, Hoa, Ngân và 5 học sinh nam là: Bình. Dũng. Hùng, Huy, Việt. Chọn ra ngẫu nhiên một học sinh trong Tổ I của lớp 7</a:t>
            </a:r>
            <a:r>
              <a:rPr lang="en-US" sz="2400" b="1" dirty="0"/>
              <a:t>D</a:t>
            </a:r>
            <a:r>
              <a:rPr lang="vi-VN" sz="2400" b="1" dirty="0"/>
              <a:t>. Tìm số phần tử của tập hợp E gồm các kết quả có thể xảy ra đối với học sinh được chọn ra. Sau đó, hãy tính xác suất của mỗi biến cố sau:</a:t>
            </a:r>
          </a:p>
          <a:p>
            <a:pPr algn="just">
              <a:lnSpc>
                <a:spcPct val="150000"/>
              </a:lnSpc>
            </a:pPr>
            <a:r>
              <a:rPr lang="vi-VN" sz="2400" b="1" dirty="0"/>
              <a:t>a) “Học sinh được chọn ra là học sinh nữ";</a:t>
            </a:r>
          </a:p>
          <a:p>
            <a:pPr algn="just">
              <a:lnSpc>
                <a:spcPct val="150000"/>
              </a:lnSpc>
            </a:pPr>
            <a:r>
              <a:rPr lang="vi-VN" sz="2400" b="1"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129353"/>
              </a:xfrm>
              <a:prstGeom prst="rect">
                <a:avLst/>
              </a:prstGeom>
              <a:solidFill>
                <a:schemeClr val="bg1"/>
              </a:solidFill>
              <a:ln>
                <a:noFill/>
                <a:prstDash val="dash"/>
              </a:ln>
            </p:spPr>
            <p:txBody>
              <a:bodyPr wrap="square" rtlCol="0">
                <a:spAutoFit/>
              </a:bodyPr>
              <a:lstStyle/>
              <a:p>
                <a:pPr>
                  <a:lnSpc>
                    <a:spcPct val="150000"/>
                  </a:lnSpc>
                </a:pPr>
                <a:r>
                  <a:rPr lang="en-US" sz="2200" b="1" dirty="0">
                    <a:solidFill>
                      <a:srgbClr val="0000FF"/>
                    </a:solidFill>
                  </a:rPr>
                  <a:t>Tập </a:t>
                </a:r>
                <a:r>
                  <a:rPr lang="en-US" sz="2200" b="1" dirty="0" err="1">
                    <a:solidFill>
                      <a:srgbClr val="0000FF"/>
                    </a:solidFill>
                  </a:rPr>
                  <a:t>hợp</a:t>
                </a:r>
                <a:r>
                  <a:rPr lang="en-US" sz="2200" b="1" i="1" dirty="0">
                    <a:solidFill>
                      <a:srgbClr val="0000FF"/>
                    </a:solidFill>
                  </a:rPr>
                  <a:t> </a:t>
                </a:r>
                <a:r>
                  <a:rPr lang="vi-VN" sz="2000" b="1" dirty="0"/>
                  <a:t>E gồm các kết quả có thể xảy ra đối với học sinh được chọn ra </a:t>
                </a:r>
                <a:r>
                  <a:rPr lang="en-US" sz="2200" b="1" dirty="0" err="1">
                    <a:solidFill>
                      <a:srgbClr val="0000FF"/>
                    </a:solidFill>
                  </a:rPr>
                  <a:t>là</a:t>
                </a:r>
                <a:r>
                  <a:rPr lang="en-US" sz="2200" b="1" dirty="0">
                    <a:solidFill>
                      <a:srgbClr val="0000FF"/>
                    </a:solidFill>
                  </a:rPr>
                  <a:t>:</a:t>
                </a:r>
              </a:p>
              <a:p>
                <a:pPr>
                  <a:lnSpc>
                    <a:spcPct val="150000"/>
                  </a:lnSpc>
                </a:pPr>
                <a:r>
                  <a:rPr lang="en-US" sz="2200" b="1" i="1" dirty="0">
                    <a:solidFill>
                      <a:srgbClr val="0000FF"/>
                    </a:solidFill>
                  </a:rPr>
                  <a:t>E</a:t>
                </a:r>
                <a:r>
                  <a:rPr lang="en-US" sz="2200" b="1" dirty="0">
                    <a:solidFill>
                      <a:srgbClr val="0000FF"/>
                    </a:solidFill>
                  </a:rPr>
                  <a:t> = {</a:t>
                </a:r>
                <a:r>
                  <a:rPr lang="en-US" sz="2200" b="1" dirty="0" err="1">
                    <a:solidFill>
                      <a:srgbClr val="0000FF"/>
                    </a:solidFill>
                  </a:rPr>
                  <a:t>Ánh</a:t>
                </a:r>
                <a:r>
                  <a:rPr lang="en-US" sz="2200" b="1" dirty="0">
                    <a:solidFill>
                      <a:srgbClr val="0000FF"/>
                    </a:solidFill>
                  </a:rPr>
                  <a:t>, </a:t>
                </a:r>
                <a:r>
                  <a:rPr lang="en-US" sz="2200" b="1" dirty="0" err="1">
                    <a:solidFill>
                      <a:srgbClr val="0000FF"/>
                    </a:solidFill>
                  </a:rPr>
                  <a:t>Châu</a:t>
                </a:r>
                <a:r>
                  <a:rPr lang="en-US" sz="2200" b="1" dirty="0">
                    <a:solidFill>
                      <a:srgbClr val="0000FF"/>
                    </a:solidFill>
                  </a:rPr>
                  <a:t>, </a:t>
                </a:r>
                <a:r>
                  <a:rPr lang="en-US" sz="2200" b="1" dirty="0" err="1">
                    <a:solidFill>
                      <a:srgbClr val="0000FF"/>
                    </a:solidFill>
                  </a:rPr>
                  <a:t>Hương</a:t>
                </a:r>
                <a:r>
                  <a:rPr lang="en-US" sz="2200" b="1" dirty="0">
                    <a:solidFill>
                      <a:srgbClr val="0000FF"/>
                    </a:solidFill>
                  </a:rPr>
                  <a:t>, </a:t>
                </a:r>
                <a:r>
                  <a:rPr lang="en-US" sz="2200" b="1" dirty="0" err="1">
                    <a:solidFill>
                      <a:srgbClr val="0000FF"/>
                    </a:solidFill>
                  </a:rPr>
                  <a:t>Hoa</a:t>
                </a:r>
                <a:r>
                  <a:rPr lang="en-US" sz="2200" b="1" dirty="0">
                    <a:solidFill>
                      <a:srgbClr val="0000FF"/>
                    </a:solidFill>
                  </a:rPr>
                  <a:t>, </a:t>
                </a:r>
                <a:r>
                  <a:rPr lang="en-US" sz="2200" b="1" dirty="0" err="1">
                    <a:solidFill>
                      <a:srgbClr val="0000FF"/>
                    </a:solidFill>
                  </a:rPr>
                  <a:t>Ngân</a:t>
                </a:r>
                <a:r>
                  <a:rPr lang="en-US" sz="2200" b="1" dirty="0">
                    <a:solidFill>
                      <a:srgbClr val="0000FF"/>
                    </a:solidFill>
                  </a:rPr>
                  <a:t>, </a:t>
                </a:r>
                <a:r>
                  <a:rPr lang="en-US" sz="2200" b="1" dirty="0" err="1">
                    <a:solidFill>
                      <a:srgbClr val="0000FF"/>
                    </a:solidFill>
                  </a:rPr>
                  <a:t>Bình</a:t>
                </a:r>
                <a:r>
                  <a:rPr lang="en-US" sz="2200" b="1" dirty="0">
                    <a:solidFill>
                      <a:srgbClr val="0000FF"/>
                    </a:solidFill>
                  </a:rPr>
                  <a:t>, </a:t>
                </a:r>
                <a:r>
                  <a:rPr lang="en-US" sz="2200" b="1" dirty="0" err="1">
                    <a:solidFill>
                      <a:srgbClr val="0000FF"/>
                    </a:solidFill>
                  </a:rPr>
                  <a:t>Dũng</a:t>
                </a:r>
                <a:r>
                  <a:rPr lang="en-US" sz="2200" b="1" dirty="0">
                    <a:solidFill>
                      <a:srgbClr val="0000FF"/>
                    </a:solidFill>
                  </a:rPr>
                  <a:t>, </a:t>
                </a:r>
                <a:r>
                  <a:rPr lang="en-US" sz="2200" b="1" dirty="0" err="1">
                    <a:solidFill>
                      <a:srgbClr val="0000FF"/>
                    </a:solidFill>
                  </a:rPr>
                  <a:t>Hùng</a:t>
                </a:r>
                <a:r>
                  <a:rPr lang="en-US" sz="2200" b="1" dirty="0">
                    <a:solidFill>
                      <a:srgbClr val="0000FF"/>
                    </a:solidFill>
                  </a:rPr>
                  <a:t>, </a:t>
                </a:r>
                <a:r>
                  <a:rPr lang="en-US" sz="2200" b="1" dirty="0" err="1">
                    <a:solidFill>
                      <a:srgbClr val="0000FF"/>
                    </a:solidFill>
                  </a:rPr>
                  <a:t>Huy</a:t>
                </a:r>
                <a:r>
                  <a:rPr lang="en-US" sz="2200" b="1" dirty="0">
                    <a:solidFill>
                      <a:srgbClr val="0000FF"/>
                    </a:solidFill>
                  </a:rPr>
                  <a:t>, </a:t>
                </a:r>
                <a:r>
                  <a:rPr lang="en-US" sz="2200" b="1" dirty="0" err="1">
                    <a:solidFill>
                      <a:srgbClr val="0000FF"/>
                    </a:solidFill>
                  </a:rPr>
                  <a:t>Việt</a:t>
                </a:r>
                <a:r>
                  <a:rPr lang="en-US" sz="2200" b="1" dirty="0">
                    <a:solidFill>
                      <a:srgbClr val="0000FF"/>
                    </a:solidFill>
                  </a:rPr>
                  <a:t>}</a:t>
                </a:r>
              </a:p>
              <a:p>
                <a:pPr>
                  <a:lnSpc>
                    <a:spcPct val="150000"/>
                  </a:lnSpc>
                </a:pPr>
                <a:r>
                  <a:rPr lang="en-US" sz="2200" b="1" dirty="0" err="1">
                    <a:solidFill>
                      <a:srgbClr val="0000FF"/>
                    </a:solidFill>
                  </a:rPr>
                  <a:t>Số</a:t>
                </a:r>
                <a:r>
                  <a:rPr lang="en-US" sz="2200" b="1" dirty="0">
                    <a:solidFill>
                      <a:srgbClr val="0000FF"/>
                    </a:solidFill>
                  </a:rPr>
                  <a:t> </a:t>
                </a:r>
                <a:r>
                  <a:rPr lang="en-US" sz="2200" b="1" dirty="0" err="1">
                    <a:solidFill>
                      <a:srgbClr val="0000FF"/>
                    </a:solidFill>
                  </a:rPr>
                  <a:t>phần</a:t>
                </a:r>
                <a:r>
                  <a:rPr lang="en-US" sz="2200" b="1" dirty="0">
                    <a:solidFill>
                      <a:srgbClr val="0000FF"/>
                    </a:solidFill>
                  </a:rPr>
                  <a:t> </a:t>
                </a:r>
                <a:r>
                  <a:rPr lang="en-US" sz="2200" b="1" dirty="0" err="1">
                    <a:solidFill>
                      <a:srgbClr val="0000FF"/>
                    </a:solidFill>
                  </a:rPr>
                  <a:t>tử</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i="1" dirty="0">
                    <a:solidFill>
                      <a:srgbClr val="0000FF"/>
                    </a:solidFill>
                  </a:rPr>
                  <a:t>E </a:t>
                </a:r>
                <a:r>
                  <a:rPr lang="en-US" sz="2200" b="1" dirty="0" err="1">
                    <a:solidFill>
                      <a:srgbClr val="0000FF"/>
                    </a:solidFill>
                  </a:rPr>
                  <a:t>là</a:t>
                </a:r>
                <a:r>
                  <a:rPr lang="en-US" sz="2200" b="1" dirty="0">
                    <a:solidFill>
                      <a:srgbClr val="0000FF"/>
                    </a:solidFill>
                  </a:rPr>
                  <a:t> 10.</a:t>
                </a:r>
              </a:p>
              <a:p>
                <a:pPr>
                  <a:lnSpc>
                    <a:spcPct val="150000"/>
                  </a:lnSpc>
                </a:pPr>
                <a:r>
                  <a:rPr lang="en-US" sz="2200" b="1" dirty="0">
                    <a:solidFill>
                      <a:srgbClr val="0000FF"/>
                    </a:solidFill>
                  </a:rPr>
                  <a:t>a) </a:t>
                </a:r>
                <a:r>
                  <a:rPr lang="en-US" sz="2200" b="1" dirty="0" err="1">
                    <a:solidFill>
                      <a:srgbClr val="0000FF"/>
                    </a:solidFill>
                  </a:rPr>
                  <a:t>Có</a:t>
                </a:r>
                <a:r>
                  <a:rPr lang="en-US" sz="2200" b="1" dirty="0">
                    <a:solidFill>
                      <a:srgbClr val="0000FF"/>
                    </a:solidFill>
                  </a:rPr>
                  <a:t> </a:t>
                </a:r>
                <a:r>
                  <a:rPr lang="en-US" sz="2200" b="1" dirty="0" err="1">
                    <a:solidFill>
                      <a:srgbClr val="0000FF"/>
                    </a:solidFill>
                  </a:rPr>
                  <a:t>năm</a:t>
                </a:r>
                <a:r>
                  <a:rPr lang="en-US" sz="2200" b="1" dirty="0">
                    <a:solidFill>
                      <a:srgbClr val="0000FF"/>
                    </a:solidFill>
                  </a:rPr>
                  <a:t> </a:t>
                </a:r>
                <a:r>
                  <a:rPr lang="en-US" sz="2200" b="1" dirty="0" err="1">
                    <a:solidFill>
                      <a:srgbClr val="0000FF"/>
                    </a:solidFill>
                  </a:rPr>
                  <a:t>kết</a:t>
                </a:r>
                <a:r>
                  <a:rPr lang="en-US" sz="2200" b="1" dirty="0">
                    <a:solidFill>
                      <a:srgbClr val="0000FF"/>
                    </a:solidFill>
                  </a:rPr>
                  <a:t> </a:t>
                </a:r>
                <a:r>
                  <a:rPr lang="en-US" sz="2200" b="1" dirty="0" err="1">
                    <a:solidFill>
                      <a:srgbClr val="0000FF"/>
                    </a:solidFill>
                  </a:rPr>
                  <a:t>quả</a:t>
                </a:r>
                <a:r>
                  <a:rPr lang="en-US" sz="2200" b="1" dirty="0">
                    <a:solidFill>
                      <a:srgbClr val="0000FF"/>
                    </a:solidFill>
                  </a:rPr>
                  <a:t> </a:t>
                </a:r>
                <a:r>
                  <a:rPr lang="en-US" sz="2200" b="1" dirty="0" err="1">
                    <a:solidFill>
                      <a:srgbClr val="0000FF"/>
                    </a:solidFill>
                  </a:rPr>
                  <a:t>thuận</a:t>
                </a:r>
                <a:r>
                  <a:rPr lang="en-US" sz="2200" b="1" dirty="0">
                    <a:solidFill>
                      <a:srgbClr val="0000FF"/>
                    </a:solidFill>
                  </a:rPr>
                  <a:t> </a:t>
                </a:r>
                <a:r>
                  <a:rPr lang="en-US" sz="2200" b="1" dirty="0" err="1">
                    <a:solidFill>
                      <a:srgbClr val="0000FF"/>
                    </a:solidFill>
                  </a:rPr>
                  <a:t>lợi</a:t>
                </a:r>
                <a:r>
                  <a:rPr lang="en-US" sz="2200" b="1" dirty="0">
                    <a:solidFill>
                      <a:srgbClr val="0000FF"/>
                    </a:solidFill>
                  </a:rPr>
                  <a:t> </a:t>
                </a:r>
                <a:r>
                  <a:rPr lang="en-US" sz="2200" b="1" dirty="0" err="1">
                    <a:solidFill>
                      <a:srgbClr val="0000FF"/>
                    </a:solidFill>
                  </a:rPr>
                  <a:t>cho</a:t>
                </a:r>
                <a:r>
                  <a:rPr lang="en-US" sz="2200" b="1" dirty="0">
                    <a:solidFill>
                      <a:srgbClr val="0000FF"/>
                    </a:solidFill>
                  </a:rPr>
                  <a:t> </a:t>
                </a:r>
                <a:r>
                  <a:rPr lang="en-US" sz="2200" b="1" dirty="0" err="1">
                    <a:solidFill>
                      <a:srgbClr val="0000FF"/>
                    </a:solidFill>
                  </a:rPr>
                  <a:t>biến</a:t>
                </a:r>
                <a:r>
                  <a:rPr lang="en-US" sz="2200" b="1" dirty="0">
                    <a:solidFill>
                      <a:srgbClr val="0000FF"/>
                    </a:solidFill>
                  </a:rPr>
                  <a:t> </a:t>
                </a:r>
                <a:r>
                  <a:rPr lang="en-US" sz="2200" b="1" dirty="0" err="1">
                    <a:solidFill>
                      <a:srgbClr val="0000FF"/>
                    </a:solidFill>
                  </a:rPr>
                  <a:t>cố</a:t>
                </a:r>
                <a:r>
                  <a:rPr lang="en-US" sz="2200" b="1" dirty="0">
                    <a:solidFill>
                      <a:srgbClr val="0000FF"/>
                    </a:solidFill>
                  </a:rPr>
                  <a:t> “</a:t>
                </a:r>
                <a:r>
                  <a:rPr lang="en-US" sz="2200" b="1" dirty="0" err="1">
                    <a:solidFill>
                      <a:srgbClr val="0000FF"/>
                    </a:solidFill>
                  </a:rPr>
                  <a:t>Học</a:t>
                </a:r>
                <a:r>
                  <a:rPr lang="en-US" sz="2200" b="1" dirty="0">
                    <a:solidFill>
                      <a:srgbClr val="0000FF"/>
                    </a:solidFill>
                  </a:rPr>
                  <a:t> </a:t>
                </a:r>
                <a:r>
                  <a:rPr lang="en-US" sz="2200" b="1" dirty="0" err="1">
                    <a:solidFill>
                      <a:srgbClr val="0000FF"/>
                    </a:solidFill>
                  </a:rPr>
                  <a:t>sinh</a:t>
                </a:r>
                <a:r>
                  <a:rPr lang="en-US" sz="2200" b="1" dirty="0">
                    <a:solidFill>
                      <a:srgbClr val="0000FF"/>
                    </a:solidFill>
                  </a:rPr>
                  <a:t> </a:t>
                </a:r>
                <a:r>
                  <a:rPr lang="en-US" sz="2200" b="1" dirty="0" err="1">
                    <a:solidFill>
                      <a:srgbClr val="0000FF"/>
                    </a:solidFill>
                  </a:rPr>
                  <a:t>được</a:t>
                </a:r>
                <a:r>
                  <a:rPr lang="en-US" sz="2200" b="1" dirty="0">
                    <a:solidFill>
                      <a:srgbClr val="0000FF"/>
                    </a:solidFill>
                  </a:rPr>
                  <a:t> </a:t>
                </a:r>
                <a:r>
                  <a:rPr lang="en-US" sz="2200" b="1" dirty="0" err="1">
                    <a:solidFill>
                      <a:srgbClr val="0000FF"/>
                    </a:solidFill>
                  </a:rPr>
                  <a:t>chọn</a:t>
                </a:r>
                <a:r>
                  <a:rPr lang="en-US" sz="2200" b="1" dirty="0">
                    <a:solidFill>
                      <a:srgbClr val="0000FF"/>
                    </a:solidFill>
                  </a:rPr>
                  <a:t> ra </a:t>
                </a:r>
                <a:r>
                  <a:rPr lang="en-US" sz="2200" b="1" dirty="0" err="1">
                    <a:solidFill>
                      <a:srgbClr val="0000FF"/>
                    </a:solidFill>
                  </a:rPr>
                  <a:t>là</a:t>
                </a:r>
                <a:r>
                  <a:rPr lang="en-US" sz="2200" b="1" dirty="0">
                    <a:solidFill>
                      <a:srgbClr val="0000FF"/>
                    </a:solidFill>
                  </a:rPr>
                  <a:t> </a:t>
                </a:r>
                <a:r>
                  <a:rPr lang="en-US" sz="2200" b="1" dirty="0" err="1">
                    <a:solidFill>
                      <a:srgbClr val="0000FF"/>
                    </a:solidFill>
                  </a:rPr>
                  <a:t>học</a:t>
                </a:r>
                <a:r>
                  <a:rPr lang="en-US" sz="2200" b="1" dirty="0">
                    <a:solidFill>
                      <a:srgbClr val="0000FF"/>
                    </a:solidFill>
                  </a:rPr>
                  <a:t> </a:t>
                </a:r>
                <a:r>
                  <a:rPr lang="en-US" sz="2200" b="1" dirty="0" err="1">
                    <a:solidFill>
                      <a:srgbClr val="0000FF"/>
                    </a:solidFill>
                  </a:rPr>
                  <a:t>sinh</a:t>
                </a:r>
                <a:r>
                  <a:rPr lang="en-US" sz="2200" b="1" dirty="0">
                    <a:solidFill>
                      <a:srgbClr val="0000FF"/>
                    </a:solidFill>
                  </a:rPr>
                  <a:t> </a:t>
                </a:r>
                <a:r>
                  <a:rPr lang="en-US" sz="2200" b="1" dirty="0" err="1">
                    <a:solidFill>
                      <a:srgbClr val="0000FF"/>
                    </a:solidFill>
                  </a:rPr>
                  <a:t>nữ</a:t>
                </a:r>
                <a:r>
                  <a:rPr lang="en-US" sz="2200" b="1" dirty="0">
                    <a:solidFill>
                      <a:srgbClr val="0000FF"/>
                    </a:solidFill>
                  </a:rPr>
                  <a:t>” </a:t>
                </a:r>
                <a:r>
                  <a:rPr lang="en-US" sz="2200" b="1" dirty="0" err="1">
                    <a:solidFill>
                      <a:srgbClr val="0000FF"/>
                    </a:solidFill>
                  </a:rPr>
                  <a:t>là</a:t>
                </a:r>
                <a:r>
                  <a:rPr lang="en-US" sz="2200" b="1" dirty="0">
                    <a:solidFill>
                      <a:srgbClr val="0000FF"/>
                    </a:solidFill>
                  </a:rPr>
                  <a:t>: </a:t>
                </a:r>
                <a:r>
                  <a:rPr lang="en-US" sz="2200" b="1" dirty="0" err="1">
                    <a:solidFill>
                      <a:srgbClr val="0000FF"/>
                    </a:solidFill>
                  </a:rPr>
                  <a:t>Ánh</a:t>
                </a:r>
                <a:r>
                  <a:rPr lang="en-US" sz="2200" b="1" dirty="0">
                    <a:solidFill>
                      <a:srgbClr val="0000FF"/>
                    </a:solidFill>
                  </a:rPr>
                  <a:t>, </a:t>
                </a:r>
                <a:r>
                  <a:rPr lang="en-US" sz="2200" b="1" dirty="0" err="1">
                    <a:solidFill>
                      <a:srgbClr val="0000FF"/>
                    </a:solidFill>
                  </a:rPr>
                  <a:t>Châu</a:t>
                </a:r>
                <a:r>
                  <a:rPr lang="en-US" sz="2200" b="1" dirty="0">
                    <a:solidFill>
                      <a:srgbClr val="0000FF"/>
                    </a:solidFill>
                  </a:rPr>
                  <a:t>, </a:t>
                </a:r>
                <a:r>
                  <a:rPr lang="en-US" sz="2200" b="1" dirty="0" err="1">
                    <a:solidFill>
                      <a:srgbClr val="0000FF"/>
                    </a:solidFill>
                  </a:rPr>
                  <a:t>Hương</a:t>
                </a:r>
                <a:r>
                  <a:rPr lang="en-US" sz="2200" b="1" dirty="0">
                    <a:solidFill>
                      <a:srgbClr val="0000FF"/>
                    </a:solidFill>
                  </a:rPr>
                  <a:t>, </a:t>
                </a:r>
                <a:r>
                  <a:rPr lang="en-US" sz="2200" b="1" dirty="0" err="1">
                    <a:solidFill>
                      <a:srgbClr val="0000FF"/>
                    </a:solidFill>
                  </a:rPr>
                  <a:t>Hoa</a:t>
                </a:r>
                <a:r>
                  <a:rPr lang="en-US" sz="2200" b="1" dirty="0">
                    <a:solidFill>
                      <a:srgbClr val="0000FF"/>
                    </a:solidFill>
                  </a:rPr>
                  <a:t>, </a:t>
                </a:r>
                <a:r>
                  <a:rPr lang="en-US" sz="2200" b="1" dirty="0" err="1">
                    <a:solidFill>
                      <a:srgbClr val="0000FF"/>
                    </a:solidFill>
                  </a:rPr>
                  <a:t>Ngân</a:t>
                </a:r>
                <a:r>
                  <a:rPr lang="en-US" sz="2200" b="1" dirty="0">
                    <a:solidFill>
                      <a:srgbClr val="0000FF"/>
                    </a:solidFill>
                  </a:rPr>
                  <a:t>.</a:t>
                </a:r>
              </a:p>
              <a:p>
                <a:pPr>
                  <a:lnSpc>
                    <a:spcPct val="150000"/>
                  </a:lnSpc>
                </a:pPr>
                <a:r>
                  <a:rPr lang="en-US" sz="2200" b="1" dirty="0" err="1">
                    <a:solidFill>
                      <a:srgbClr val="0000FF"/>
                    </a:solidFill>
                  </a:rPr>
                  <a:t>Vì</a:t>
                </a:r>
                <a:r>
                  <a:rPr lang="en-US" sz="2200" b="1" dirty="0">
                    <a:solidFill>
                      <a:srgbClr val="0000FF"/>
                    </a:solidFill>
                  </a:rPr>
                  <a:t> </a:t>
                </a:r>
                <a:r>
                  <a:rPr lang="en-US" sz="2200" b="1" dirty="0" err="1">
                    <a:solidFill>
                      <a:srgbClr val="0000FF"/>
                    </a:solidFill>
                  </a:rPr>
                  <a:t>thế</a:t>
                </a:r>
                <a:r>
                  <a:rPr lang="en-US" sz="2200" b="1" dirty="0">
                    <a:solidFill>
                      <a:srgbClr val="0000FF"/>
                    </a:solidFill>
                  </a:rPr>
                  <a:t>, </a:t>
                </a:r>
                <a:r>
                  <a:rPr lang="en-US" sz="2200" b="1" dirty="0" err="1">
                    <a:solidFill>
                      <a:srgbClr val="0000FF"/>
                    </a:solidFill>
                  </a:rPr>
                  <a:t>xác</a:t>
                </a:r>
                <a:r>
                  <a:rPr lang="en-US" sz="2200" b="1" dirty="0">
                    <a:solidFill>
                      <a:srgbClr val="0000FF"/>
                    </a:solidFill>
                  </a:rPr>
                  <a:t> </a:t>
                </a:r>
                <a:r>
                  <a:rPr lang="en-US" sz="2200" b="1" dirty="0" err="1">
                    <a:solidFill>
                      <a:srgbClr val="0000FF"/>
                    </a:solidFill>
                  </a:rPr>
                  <a:t>suất</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biến</a:t>
                </a:r>
                <a:r>
                  <a:rPr lang="en-US" sz="2200" b="1" dirty="0">
                    <a:solidFill>
                      <a:srgbClr val="0000FF"/>
                    </a:solidFill>
                  </a:rPr>
                  <a:t> </a:t>
                </a:r>
                <a:r>
                  <a:rPr lang="en-US" sz="2200" b="1" dirty="0" err="1">
                    <a:solidFill>
                      <a:srgbClr val="0000FF"/>
                    </a:solidFill>
                  </a:rPr>
                  <a:t>cố</a:t>
                </a:r>
                <a:r>
                  <a:rPr lang="en-US" sz="2200" b="1" dirty="0">
                    <a:solidFill>
                      <a:srgbClr val="0000FF"/>
                    </a:solidFill>
                  </a:rPr>
                  <a:t> </a:t>
                </a:r>
                <a:r>
                  <a:rPr lang="en-US" sz="2200" b="1" dirty="0" err="1">
                    <a:solidFill>
                      <a:srgbClr val="0000FF"/>
                    </a:solidFill>
                  </a:rPr>
                  <a:t>trên</a:t>
                </a:r>
                <a:r>
                  <a:rPr lang="en-US" sz="2200" b="1" dirty="0">
                    <a:solidFill>
                      <a:srgbClr val="0000FF"/>
                    </a:solidFill>
                  </a:rPr>
                  <a:t> </a:t>
                </a:r>
                <a:r>
                  <a:rPr lang="en-US" sz="2200" b="1" dirty="0" err="1">
                    <a:solidFill>
                      <a:srgbClr val="0000FF"/>
                    </a:solidFill>
                  </a:rPr>
                  <a:t>là</a:t>
                </a:r>
                <a:r>
                  <a:rPr lang="en-US" sz="2200" b="1" dirty="0">
                    <a:solidFill>
                      <a:srgbClr val="0000FF"/>
                    </a:solidFill>
                  </a:rPr>
                  <a:t>: </a:t>
                </a:r>
                <a14:m>
                  <m:oMath xmlns:m="http://schemas.openxmlformats.org/officeDocument/2006/math">
                    <m:f>
                      <m:fPr>
                        <m:ctrlPr>
                          <a:rPr lang="en-US" sz="2200" b="1" i="1">
                            <a:solidFill>
                              <a:srgbClr val="0000FF"/>
                            </a:solidFill>
                            <a:latin typeface="Cambria Math" panose="02040503050406030204" pitchFamily="18" charset="0"/>
                          </a:rPr>
                        </m:ctrlPr>
                      </m:fPr>
                      <m:num>
                        <m:r>
                          <a:rPr lang="en-US" sz="2200" b="1" i="1">
                            <a:solidFill>
                              <a:srgbClr val="0000FF"/>
                            </a:solidFill>
                            <a:latin typeface="Cambria Math" panose="02040503050406030204" pitchFamily="18" charset="0"/>
                          </a:rPr>
                          <m:t>𝟓</m:t>
                        </m:r>
                      </m:num>
                      <m:den>
                        <m:r>
                          <a:rPr lang="en-US" sz="2200" b="1" i="1">
                            <a:solidFill>
                              <a:srgbClr val="0000FF"/>
                            </a:solidFill>
                            <a:latin typeface="Cambria Math" panose="02040503050406030204" pitchFamily="18" charset="0"/>
                          </a:rPr>
                          <m:t>𝟏𝟎</m:t>
                        </m:r>
                      </m:den>
                    </m:f>
                    <m:r>
                      <a:rPr lang="en-US" sz="2200" b="1" i="1">
                        <a:solidFill>
                          <a:srgbClr val="0000FF"/>
                        </a:solidFill>
                        <a:latin typeface="Cambria Math" panose="02040503050406030204" pitchFamily="18" charset="0"/>
                      </a:rPr>
                      <m:t>=</m:t>
                    </m:r>
                    <m:f>
                      <m:fPr>
                        <m:ctrlPr>
                          <a:rPr lang="en-US" sz="2200" b="1" i="1">
                            <a:solidFill>
                              <a:srgbClr val="0000FF"/>
                            </a:solidFill>
                            <a:latin typeface="Cambria Math" panose="02040503050406030204" pitchFamily="18" charset="0"/>
                          </a:rPr>
                        </m:ctrlPr>
                      </m:fPr>
                      <m:num>
                        <m:r>
                          <a:rPr lang="en-US" sz="2200" b="1" i="1">
                            <a:solidFill>
                              <a:srgbClr val="0000FF"/>
                            </a:solidFill>
                            <a:latin typeface="Cambria Math" panose="02040503050406030204" pitchFamily="18" charset="0"/>
                          </a:rPr>
                          <m:t>𝟏</m:t>
                        </m:r>
                      </m:num>
                      <m:den>
                        <m:r>
                          <a:rPr lang="en-US" sz="2200" b="1" i="1">
                            <a:solidFill>
                              <a:srgbClr val="0000FF"/>
                            </a:solidFill>
                            <a:latin typeface="Cambria Math" panose="02040503050406030204" pitchFamily="18" charset="0"/>
                          </a:rPr>
                          <m:t>𝟐</m:t>
                        </m:r>
                      </m:den>
                    </m:f>
                  </m:oMath>
                </a14:m>
                <a:endParaRPr lang="en-US" sz="2200" b="1" dirty="0">
                  <a:solidFill>
                    <a:srgbClr val="0000FF"/>
                  </a:solidFill>
                </a:endParaRPr>
              </a:p>
              <a:p>
                <a:pPr>
                  <a:lnSpc>
                    <a:spcPct val="150000"/>
                  </a:lnSpc>
                </a:pPr>
                <a:r>
                  <a:rPr lang="en-US" sz="2200" b="1" dirty="0">
                    <a:solidFill>
                      <a:srgbClr val="0000FF"/>
                    </a:solidFill>
                  </a:rPr>
                  <a:t>b) </a:t>
                </a:r>
                <a:r>
                  <a:rPr lang="en-US" sz="2200" b="1" dirty="0" err="1">
                    <a:solidFill>
                      <a:srgbClr val="0000FF"/>
                    </a:solidFill>
                  </a:rPr>
                  <a:t>Có</a:t>
                </a:r>
                <a:r>
                  <a:rPr lang="en-US" sz="2200" b="1" dirty="0">
                    <a:solidFill>
                      <a:srgbClr val="0000FF"/>
                    </a:solidFill>
                  </a:rPr>
                  <a:t> </a:t>
                </a:r>
                <a:r>
                  <a:rPr lang="en-US" sz="2200" b="1" dirty="0" err="1">
                    <a:solidFill>
                      <a:srgbClr val="0000FF"/>
                    </a:solidFill>
                  </a:rPr>
                  <a:t>năm</a:t>
                </a:r>
                <a:r>
                  <a:rPr lang="en-US" sz="2200" b="1" dirty="0">
                    <a:solidFill>
                      <a:srgbClr val="0000FF"/>
                    </a:solidFill>
                  </a:rPr>
                  <a:t> </a:t>
                </a:r>
                <a:r>
                  <a:rPr lang="en-US" sz="2200" b="1" dirty="0" err="1">
                    <a:solidFill>
                      <a:srgbClr val="0000FF"/>
                    </a:solidFill>
                  </a:rPr>
                  <a:t>kết</a:t>
                </a:r>
                <a:r>
                  <a:rPr lang="en-US" sz="2200" b="1" dirty="0">
                    <a:solidFill>
                      <a:srgbClr val="0000FF"/>
                    </a:solidFill>
                  </a:rPr>
                  <a:t> </a:t>
                </a:r>
                <a:r>
                  <a:rPr lang="en-US" sz="2200" b="1" dirty="0" err="1">
                    <a:solidFill>
                      <a:srgbClr val="0000FF"/>
                    </a:solidFill>
                  </a:rPr>
                  <a:t>quả</a:t>
                </a:r>
                <a:r>
                  <a:rPr lang="en-US" sz="2200" b="1" dirty="0">
                    <a:solidFill>
                      <a:srgbClr val="0000FF"/>
                    </a:solidFill>
                  </a:rPr>
                  <a:t> </a:t>
                </a:r>
                <a:r>
                  <a:rPr lang="en-US" sz="2200" b="1" dirty="0" err="1">
                    <a:solidFill>
                      <a:srgbClr val="0000FF"/>
                    </a:solidFill>
                  </a:rPr>
                  <a:t>thuận</a:t>
                </a:r>
                <a:r>
                  <a:rPr lang="en-US" sz="2200" b="1" dirty="0">
                    <a:solidFill>
                      <a:srgbClr val="0000FF"/>
                    </a:solidFill>
                  </a:rPr>
                  <a:t> </a:t>
                </a:r>
                <a:r>
                  <a:rPr lang="en-US" sz="2200" b="1" dirty="0" err="1">
                    <a:solidFill>
                      <a:srgbClr val="0000FF"/>
                    </a:solidFill>
                  </a:rPr>
                  <a:t>lợi</a:t>
                </a:r>
                <a:r>
                  <a:rPr lang="en-US" sz="2200" b="1" dirty="0">
                    <a:solidFill>
                      <a:srgbClr val="0000FF"/>
                    </a:solidFill>
                  </a:rPr>
                  <a:t> </a:t>
                </a:r>
                <a:r>
                  <a:rPr lang="en-US" sz="2200" b="1" dirty="0" err="1">
                    <a:solidFill>
                      <a:srgbClr val="0000FF"/>
                    </a:solidFill>
                  </a:rPr>
                  <a:t>cho</a:t>
                </a:r>
                <a:r>
                  <a:rPr lang="en-US" sz="2200" b="1" dirty="0">
                    <a:solidFill>
                      <a:srgbClr val="0000FF"/>
                    </a:solidFill>
                  </a:rPr>
                  <a:t> </a:t>
                </a:r>
                <a:r>
                  <a:rPr lang="en-US" sz="2200" b="1" dirty="0" err="1">
                    <a:solidFill>
                      <a:srgbClr val="0000FF"/>
                    </a:solidFill>
                  </a:rPr>
                  <a:t>biến</a:t>
                </a:r>
                <a:r>
                  <a:rPr lang="en-US" sz="2200" b="1" dirty="0">
                    <a:solidFill>
                      <a:srgbClr val="0000FF"/>
                    </a:solidFill>
                  </a:rPr>
                  <a:t> </a:t>
                </a:r>
                <a:r>
                  <a:rPr lang="en-US" sz="2200" b="1" dirty="0" err="1">
                    <a:solidFill>
                      <a:srgbClr val="0000FF"/>
                    </a:solidFill>
                  </a:rPr>
                  <a:t>cố</a:t>
                </a:r>
                <a:r>
                  <a:rPr lang="en-US" sz="2200" b="1" dirty="0">
                    <a:solidFill>
                      <a:srgbClr val="0000FF"/>
                    </a:solidFill>
                  </a:rPr>
                  <a:t> “</a:t>
                </a:r>
                <a:r>
                  <a:rPr lang="en-US" sz="2200" b="1" dirty="0" err="1">
                    <a:solidFill>
                      <a:srgbClr val="0000FF"/>
                    </a:solidFill>
                  </a:rPr>
                  <a:t>Học</a:t>
                </a:r>
                <a:r>
                  <a:rPr lang="en-US" sz="2200" b="1" dirty="0">
                    <a:solidFill>
                      <a:srgbClr val="0000FF"/>
                    </a:solidFill>
                  </a:rPr>
                  <a:t> </a:t>
                </a:r>
                <a:r>
                  <a:rPr lang="en-US" sz="2200" b="1" dirty="0" err="1">
                    <a:solidFill>
                      <a:srgbClr val="0000FF"/>
                    </a:solidFill>
                  </a:rPr>
                  <a:t>sinh</a:t>
                </a:r>
                <a:r>
                  <a:rPr lang="en-US" sz="2200" b="1" dirty="0">
                    <a:solidFill>
                      <a:srgbClr val="0000FF"/>
                    </a:solidFill>
                  </a:rPr>
                  <a:t> </a:t>
                </a:r>
                <a:r>
                  <a:rPr lang="en-US" sz="2200" b="1" dirty="0" err="1">
                    <a:solidFill>
                      <a:srgbClr val="0000FF"/>
                    </a:solidFill>
                  </a:rPr>
                  <a:t>được</a:t>
                </a:r>
                <a:r>
                  <a:rPr lang="en-US" sz="2200" b="1" dirty="0">
                    <a:solidFill>
                      <a:srgbClr val="0000FF"/>
                    </a:solidFill>
                  </a:rPr>
                  <a:t> </a:t>
                </a:r>
                <a:r>
                  <a:rPr lang="en-US" sz="2200" b="1" dirty="0" err="1">
                    <a:solidFill>
                      <a:srgbClr val="0000FF"/>
                    </a:solidFill>
                  </a:rPr>
                  <a:t>chọn</a:t>
                </a:r>
                <a:r>
                  <a:rPr lang="en-US" sz="2200" b="1" dirty="0">
                    <a:solidFill>
                      <a:srgbClr val="0000FF"/>
                    </a:solidFill>
                  </a:rPr>
                  <a:t> ra </a:t>
                </a:r>
                <a:r>
                  <a:rPr lang="en-US" sz="2200" b="1" dirty="0" err="1">
                    <a:solidFill>
                      <a:srgbClr val="0000FF"/>
                    </a:solidFill>
                  </a:rPr>
                  <a:t>là</a:t>
                </a:r>
                <a:r>
                  <a:rPr lang="en-US" sz="2200" b="1" dirty="0">
                    <a:solidFill>
                      <a:srgbClr val="0000FF"/>
                    </a:solidFill>
                  </a:rPr>
                  <a:t> </a:t>
                </a:r>
                <a:r>
                  <a:rPr lang="en-US" sz="2200" b="1" dirty="0" err="1">
                    <a:solidFill>
                      <a:srgbClr val="0000FF"/>
                    </a:solidFill>
                  </a:rPr>
                  <a:t>học</a:t>
                </a:r>
                <a:r>
                  <a:rPr lang="en-US" sz="2200" b="1" dirty="0">
                    <a:solidFill>
                      <a:srgbClr val="0000FF"/>
                    </a:solidFill>
                  </a:rPr>
                  <a:t> </a:t>
                </a:r>
                <a:r>
                  <a:rPr lang="en-US" sz="2200" b="1" dirty="0" err="1">
                    <a:solidFill>
                      <a:srgbClr val="0000FF"/>
                    </a:solidFill>
                  </a:rPr>
                  <a:t>sinh</a:t>
                </a:r>
                <a:r>
                  <a:rPr lang="en-US" sz="2200" b="1" dirty="0">
                    <a:solidFill>
                      <a:srgbClr val="0000FF"/>
                    </a:solidFill>
                  </a:rPr>
                  <a:t> </a:t>
                </a:r>
                <a:r>
                  <a:rPr lang="en-US" sz="2200" b="1" dirty="0" err="1">
                    <a:solidFill>
                      <a:srgbClr val="0000FF"/>
                    </a:solidFill>
                  </a:rPr>
                  <a:t>nam</a:t>
                </a:r>
                <a:r>
                  <a:rPr lang="en-US" sz="2200" b="1" dirty="0">
                    <a:solidFill>
                      <a:srgbClr val="0000FF"/>
                    </a:solidFill>
                  </a:rPr>
                  <a:t>” </a:t>
                </a:r>
                <a:r>
                  <a:rPr lang="en-US" sz="2200" b="1" dirty="0" err="1">
                    <a:solidFill>
                      <a:srgbClr val="0000FF"/>
                    </a:solidFill>
                  </a:rPr>
                  <a:t>là</a:t>
                </a:r>
                <a:r>
                  <a:rPr lang="en-US" sz="2200" b="1" dirty="0">
                    <a:solidFill>
                      <a:srgbClr val="0000FF"/>
                    </a:solidFill>
                  </a:rPr>
                  <a:t>: </a:t>
                </a:r>
                <a:r>
                  <a:rPr lang="en-US" sz="2200" b="1" dirty="0" err="1">
                    <a:solidFill>
                      <a:srgbClr val="0000FF"/>
                    </a:solidFill>
                  </a:rPr>
                  <a:t>Bình</a:t>
                </a:r>
                <a:r>
                  <a:rPr lang="en-US" sz="2200" b="1" dirty="0">
                    <a:solidFill>
                      <a:srgbClr val="0000FF"/>
                    </a:solidFill>
                  </a:rPr>
                  <a:t>, </a:t>
                </a:r>
                <a:r>
                  <a:rPr lang="en-US" sz="2200" b="1" dirty="0" err="1">
                    <a:solidFill>
                      <a:srgbClr val="0000FF"/>
                    </a:solidFill>
                  </a:rPr>
                  <a:t>Dũng</a:t>
                </a:r>
                <a:r>
                  <a:rPr lang="en-US" sz="2200" b="1" dirty="0">
                    <a:solidFill>
                      <a:srgbClr val="0000FF"/>
                    </a:solidFill>
                  </a:rPr>
                  <a:t>, </a:t>
                </a:r>
                <a:r>
                  <a:rPr lang="en-US" sz="2200" b="1" dirty="0" err="1">
                    <a:solidFill>
                      <a:srgbClr val="0000FF"/>
                    </a:solidFill>
                  </a:rPr>
                  <a:t>Hùng</a:t>
                </a:r>
                <a:r>
                  <a:rPr lang="en-US" sz="2200" b="1" dirty="0">
                    <a:solidFill>
                      <a:srgbClr val="0000FF"/>
                    </a:solidFill>
                  </a:rPr>
                  <a:t>, </a:t>
                </a:r>
                <a:r>
                  <a:rPr lang="en-US" sz="2200" b="1" dirty="0" err="1">
                    <a:solidFill>
                      <a:srgbClr val="0000FF"/>
                    </a:solidFill>
                  </a:rPr>
                  <a:t>Huy</a:t>
                </a:r>
                <a:r>
                  <a:rPr lang="en-US" sz="2200" b="1" dirty="0">
                    <a:solidFill>
                      <a:srgbClr val="0000FF"/>
                    </a:solidFill>
                  </a:rPr>
                  <a:t>, </a:t>
                </a:r>
                <a:r>
                  <a:rPr lang="en-US" sz="2200" b="1" dirty="0" err="1">
                    <a:solidFill>
                      <a:srgbClr val="0000FF"/>
                    </a:solidFill>
                  </a:rPr>
                  <a:t>Việt</a:t>
                </a:r>
                <a:r>
                  <a:rPr lang="en-US" sz="2200" b="1" dirty="0">
                    <a:solidFill>
                      <a:srgbClr val="0000FF"/>
                    </a:solidFill>
                  </a:rPr>
                  <a:t>.</a:t>
                </a:r>
              </a:p>
              <a:p>
                <a:pPr>
                  <a:lnSpc>
                    <a:spcPct val="150000"/>
                  </a:lnSpc>
                </a:pPr>
                <a:r>
                  <a:rPr lang="en-US" sz="2200" b="1" dirty="0" err="1">
                    <a:solidFill>
                      <a:srgbClr val="0000FF"/>
                    </a:solidFill>
                  </a:rPr>
                  <a:t>Vì</a:t>
                </a:r>
                <a:r>
                  <a:rPr lang="en-US" sz="2200" b="1" dirty="0">
                    <a:solidFill>
                      <a:srgbClr val="0000FF"/>
                    </a:solidFill>
                  </a:rPr>
                  <a:t> </a:t>
                </a:r>
                <a:r>
                  <a:rPr lang="en-US" sz="2200" b="1" dirty="0" err="1">
                    <a:solidFill>
                      <a:srgbClr val="0000FF"/>
                    </a:solidFill>
                  </a:rPr>
                  <a:t>thế</a:t>
                </a:r>
                <a:r>
                  <a:rPr lang="en-US" sz="2200" b="1" dirty="0">
                    <a:solidFill>
                      <a:srgbClr val="0000FF"/>
                    </a:solidFill>
                  </a:rPr>
                  <a:t>, </a:t>
                </a:r>
                <a:r>
                  <a:rPr lang="en-US" sz="2200" b="1" dirty="0" err="1">
                    <a:solidFill>
                      <a:srgbClr val="0000FF"/>
                    </a:solidFill>
                  </a:rPr>
                  <a:t>xác</a:t>
                </a:r>
                <a:r>
                  <a:rPr lang="en-US" sz="2200" b="1" dirty="0">
                    <a:solidFill>
                      <a:srgbClr val="0000FF"/>
                    </a:solidFill>
                  </a:rPr>
                  <a:t> </a:t>
                </a:r>
                <a:r>
                  <a:rPr lang="en-US" sz="2200" b="1" dirty="0" err="1">
                    <a:solidFill>
                      <a:srgbClr val="0000FF"/>
                    </a:solidFill>
                  </a:rPr>
                  <a:t>suất</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biến</a:t>
                </a:r>
                <a:r>
                  <a:rPr lang="en-US" sz="2200" b="1" dirty="0">
                    <a:solidFill>
                      <a:srgbClr val="0000FF"/>
                    </a:solidFill>
                  </a:rPr>
                  <a:t> </a:t>
                </a:r>
                <a:r>
                  <a:rPr lang="en-US" sz="2200" b="1" dirty="0" err="1">
                    <a:solidFill>
                      <a:srgbClr val="0000FF"/>
                    </a:solidFill>
                  </a:rPr>
                  <a:t>cố</a:t>
                </a:r>
                <a:r>
                  <a:rPr lang="en-US" sz="2200" b="1" dirty="0">
                    <a:solidFill>
                      <a:srgbClr val="0000FF"/>
                    </a:solidFill>
                  </a:rPr>
                  <a:t> </a:t>
                </a:r>
                <a:r>
                  <a:rPr lang="en-US" sz="2200" b="1" dirty="0" err="1">
                    <a:solidFill>
                      <a:srgbClr val="0000FF"/>
                    </a:solidFill>
                  </a:rPr>
                  <a:t>trên</a:t>
                </a:r>
                <a:r>
                  <a:rPr lang="en-US" sz="2200" b="1" dirty="0">
                    <a:solidFill>
                      <a:srgbClr val="0000FF"/>
                    </a:solidFill>
                  </a:rPr>
                  <a:t> </a:t>
                </a:r>
                <a:r>
                  <a:rPr lang="en-US" sz="2200" b="1" dirty="0" err="1">
                    <a:solidFill>
                      <a:srgbClr val="0000FF"/>
                    </a:solidFill>
                  </a:rPr>
                  <a:t>là</a:t>
                </a:r>
                <a:r>
                  <a:rPr lang="en-US" sz="2200" b="1" dirty="0">
                    <a:solidFill>
                      <a:srgbClr val="0000FF"/>
                    </a:solidFill>
                  </a:rPr>
                  <a:t>: </a:t>
                </a:r>
                <a14:m>
                  <m:oMath xmlns:m="http://schemas.openxmlformats.org/officeDocument/2006/math">
                    <m:f>
                      <m:fPr>
                        <m:ctrlPr>
                          <a:rPr lang="en-US" sz="2200" b="1" i="1">
                            <a:solidFill>
                              <a:srgbClr val="0000FF"/>
                            </a:solidFill>
                            <a:latin typeface="Cambria Math" panose="02040503050406030204" pitchFamily="18" charset="0"/>
                          </a:rPr>
                        </m:ctrlPr>
                      </m:fPr>
                      <m:num>
                        <m:r>
                          <a:rPr lang="en-US" sz="2200" b="1" i="1">
                            <a:solidFill>
                              <a:srgbClr val="0000FF"/>
                            </a:solidFill>
                            <a:latin typeface="Cambria Math" panose="02040503050406030204" pitchFamily="18" charset="0"/>
                          </a:rPr>
                          <m:t>𝟓</m:t>
                        </m:r>
                      </m:num>
                      <m:den>
                        <m:r>
                          <a:rPr lang="en-US" sz="2200" b="1" i="1">
                            <a:solidFill>
                              <a:srgbClr val="0000FF"/>
                            </a:solidFill>
                            <a:latin typeface="Cambria Math" panose="02040503050406030204" pitchFamily="18" charset="0"/>
                          </a:rPr>
                          <m:t>𝟏𝟎</m:t>
                        </m:r>
                      </m:den>
                    </m:f>
                    <m:r>
                      <a:rPr lang="en-US" sz="2200" b="1" i="1">
                        <a:solidFill>
                          <a:srgbClr val="0000FF"/>
                        </a:solidFill>
                        <a:latin typeface="Cambria Math" panose="02040503050406030204" pitchFamily="18" charset="0"/>
                      </a:rPr>
                      <m:t>=</m:t>
                    </m:r>
                    <m:f>
                      <m:fPr>
                        <m:ctrlPr>
                          <a:rPr lang="en-US" sz="2200" b="1" i="1">
                            <a:solidFill>
                              <a:srgbClr val="0000FF"/>
                            </a:solidFill>
                            <a:latin typeface="Cambria Math" panose="02040503050406030204" pitchFamily="18" charset="0"/>
                          </a:rPr>
                        </m:ctrlPr>
                      </m:fPr>
                      <m:num>
                        <m:r>
                          <a:rPr lang="en-US" sz="2200" b="1" i="1">
                            <a:solidFill>
                              <a:srgbClr val="0000FF"/>
                            </a:solidFill>
                            <a:latin typeface="Cambria Math" panose="02040503050406030204" pitchFamily="18" charset="0"/>
                          </a:rPr>
                          <m:t>𝟏</m:t>
                        </m:r>
                      </m:num>
                      <m:den>
                        <m:r>
                          <a:rPr lang="en-US" sz="2200" b="1" i="1">
                            <a:solidFill>
                              <a:srgbClr val="0000FF"/>
                            </a:solidFill>
                            <a:latin typeface="Cambria Math" panose="02040503050406030204" pitchFamily="18" charset="0"/>
                          </a:rPr>
                          <m:t>𝟐</m:t>
                        </m:r>
                      </m:den>
                    </m:f>
                  </m:oMath>
                </a14:m>
                <a:endParaRPr lang="en-US" sz="2200" b="1" dirty="0">
                  <a:solidFill>
                    <a:srgbClr val="0000FF"/>
                  </a:solidFill>
                </a:endParaRPr>
              </a:p>
            </p:txBody>
          </p:sp>
        </mc:Choice>
        <mc:Fallback xmlns="">
          <p:sp>
            <p:nvSpPr>
              <p:cNvPr id="4" name="TextBox 3">
                <a:extLst>
                  <a:ext uri="{FF2B5EF4-FFF2-40B4-BE49-F238E27FC236}">
                    <a16:creationId xmlns="" xmlns:a16="http://schemas.microsoft.com/office/drawing/2014/main" xmlns:a14="http://schemas.microsoft.com/office/drawing/2010/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129353"/>
              </a:xfrm>
              <a:prstGeom prst="rect">
                <a:avLst/>
              </a:prstGeom>
              <a:blipFill rotWithShape="0">
                <a:blip r:embed="rId2"/>
                <a:stretch>
                  <a:fillRect l="-680" r="-471"/>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940957"/>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b="1" dirty="0" err="1">
                <a:solidFill>
                  <a:srgbClr val="0000FF"/>
                </a:solidFill>
              </a:rPr>
              <a:t>Xác</a:t>
            </a:r>
            <a:r>
              <a:rPr lang="en-US" sz="2400" b="1" dirty="0">
                <a:solidFill>
                  <a:srgbClr val="0000FF"/>
                </a:solidFill>
              </a:rPr>
              <a:t> </a:t>
            </a:r>
            <a:r>
              <a:rPr lang="en-US" sz="2400" b="1" dirty="0" err="1">
                <a:solidFill>
                  <a:srgbClr val="0000FF"/>
                </a:solidFill>
              </a:rPr>
              <a:t>suất</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một</a:t>
            </a:r>
            <a:r>
              <a:rPr lang="en-US" sz="2400" b="1" dirty="0">
                <a:solidFill>
                  <a:srgbClr val="0000FF"/>
                </a:solidFill>
              </a:rPr>
              <a:t> </a:t>
            </a:r>
            <a:r>
              <a:rPr lang="en-US" sz="2400" b="1" dirty="0" err="1">
                <a:solidFill>
                  <a:srgbClr val="0000FF"/>
                </a:solidFill>
              </a:rPr>
              <a:t>biến</a:t>
            </a:r>
            <a:r>
              <a:rPr lang="en-US" sz="2400" b="1" dirty="0">
                <a:solidFill>
                  <a:srgbClr val="0000FF"/>
                </a:solidFill>
              </a:rPr>
              <a:t> </a:t>
            </a:r>
            <a:r>
              <a:rPr lang="en-US" sz="2400" b="1" dirty="0" err="1">
                <a:solidFill>
                  <a:srgbClr val="0000FF"/>
                </a:solidFill>
              </a:rPr>
              <a:t>cố</a:t>
            </a:r>
            <a:r>
              <a:rPr lang="en-US" sz="2400" b="1" dirty="0">
                <a:solidFill>
                  <a:srgbClr val="0000FF"/>
                </a:solidFill>
              </a:rPr>
              <a:t> </a:t>
            </a:r>
            <a:r>
              <a:rPr lang="en-US" sz="2400" b="1" dirty="0" err="1">
                <a:solidFill>
                  <a:srgbClr val="0000FF"/>
                </a:solidFill>
              </a:rPr>
              <a:t>trong</a:t>
            </a:r>
            <a:r>
              <a:rPr lang="en-US" sz="2400" b="1" dirty="0">
                <a:solidFill>
                  <a:srgbClr val="0000FF"/>
                </a:solidFill>
              </a:rPr>
              <a:t> </a:t>
            </a:r>
            <a:r>
              <a:rPr lang="en-US" sz="2400" b="1" dirty="0" err="1">
                <a:solidFill>
                  <a:srgbClr val="0000FF"/>
                </a:solidFill>
              </a:rPr>
              <a:t>trò</a:t>
            </a:r>
            <a:r>
              <a:rPr lang="en-US" sz="2400" b="1" dirty="0">
                <a:solidFill>
                  <a:srgbClr val="0000FF"/>
                </a:solidFill>
              </a:rPr>
              <a:t> </a:t>
            </a:r>
            <a:r>
              <a:rPr lang="en-US" sz="2400" b="1" dirty="0" err="1">
                <a:solidFill>
                  <a:srgbClr val="0000FF"/>
                </a:solidFill>
              </a:rPr>
              <a:t>chơi</a:t>
            </a:r>
            <a:r>
              <a:rPr lang="en-US" sz="2400" b="1" dirty="0">
                <a:solidFill>
                  <a:srgbClr val="0000FF"/>
                </a:solidFill>
              </a:rPr>
              <a:t> </a:t>
            </a:r>
            <a:r>
              <a:rPr lang="en-US" sz="2400" b="1" dirty="0" err="1">
                <a:solidFill>
                  <a:srgbClr val="0000FF"/>
                </a:solidFill>
              </a:rPr>
              <a:t>chọn</a:t>
            </a:r>
            <a:r>
              <a:rPr lang="en-US" sz="2400" b="1" dirty="0">
                <a:solidFill>
                  <a:srgbClr val="0000FF"/>
                </a:solidFill>
              </a:rPr>
              <a:t> </a:t>
            </a:r>
            <a:r>
              <a:rPr lang="en-US" sz="2400" b="1" dirty="0" err="1">
                <a:solidFill>
                  <a:srgbClr val="0000FF"/>
                </a:solidFill>
              </a:rPr>
              <a:t>ngẫu</a:t>
            </a:r>
            <a:r>
              <a:rPr lang="en-US" sz="2400" b="1" dirty="0">
                <a:solidFill>
                  <a:srgbClr val="0000FF"/>
                </a:solidFill>
              </a:rPr>
              <a:t> </a:t>
            </a:r>
            <a:r>
              <a:rPr lang="en-US" sz="2400" b="1" dirty="0" err="1">
                <a:solidFill>
                  <a:srgbClr val="0000FF"/>
                </a:solidFill>
              </a:rPr>
              <a:t>nhiên</a:t>
            </a:r>
            <a:r>
              <a:rPr lang="en-US" sz="2400" b="1" dirty="0">
                <a:solidFill>
                  <a:srgbClr val="0000FF"/>
                </a:solidFill>
              </a:rPr>
              <a:t> </a:t>
            </a:r>
            <a:r>
              <a:rPr lang="en-US" sz="2400" b="1" dirty="0" err="1">
                <a:solidFill>
                  <a:srgbClr val="0000FF"/>
                </a:solidFill>
              </a:rPr>
              <a:t>một</a:t>
            </a:r>
            <a:r>
              <a:rPr lang="en-US" sz="2400" b="1" dirty="0">
                <a:solidFill>
                  <a:srgbClr val="0000FF"/>
                </a:solidFill>
              </a:rPr>
              <a:t> </a:t>
            </a:r>
            <a:r>
              <a:rPr lang="en-US" sz="2400" b="1" dirty="0" err="1">
                <a:solidFill>
                  <a:srgbClr val="0000FF"/>
                </a:solidFill>
              </a:rPr>
              <a:t>học</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bằng</a:t>
            </a:r>
            <a:r>
              <a:rPr lang="en-US" sz="2400" b="1" dirty="0">
                <a:solidFill>
                  <a:srgbClr val="0000FF"/>
                </a:solidFill>
              </a:rPr>
              <a:t> </a:t>
            </a:r>
            <a:r>
              <a:rPr lang="en-US" sz="2400" b="1" dirty="0" err="1">
                <a:solidFill>
                  <a:srgbClr val="0000FF"/>
                </a:solidFill>
              </a:rPr>
              <a:t>tỉ</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kết</a:t>
            </a:r>
            <a:r>
              <a:rPr lang="en-US" sz="2400" b="1" dirty="0">
                <a:solidFill>
                  <a:srgbClr val="0000FF"/>
                </a:solidFill>
              </a:rPr>
              <a:t> </a:t>
            </a:r>
            <a:r>
              <a:rPr lang="en-US" sz="2400" b="1" dirty="0" err="1">
                <a:solidFill>
                  <a:srgbClr val="0000FF"/>
                </a:solidFill>
              </a:rPr>
              <a:t>quả</a:t>
            </a:r>
            <a:r>
              <a:rPr lang="en-US" sz="2400" b="1" dirty="0">
                <a:solidFill>
                  <a:srgbClr val="0000FF"/>
                </a:solidFill>
              </a:rPr>
              <a:t> </a:t>
            </a:r>
            <a:r>
              <a:rPr lang="en-US" sz="2400" b="1" dirty="0" err="1">
                <a:solidFill>
                  <a:srgbClr val="0000FF"/>
                </a:solidFill>
              </a:rPr>
              <a:t>thuận</a:t>
            </a:r>
            <a:r>
              <a:rPr lang="en-US" sz="2400" b="1" dirty="0">
                <a:solidFill>
                  <a:srgbClr val="0000FF"/>
                </a:solidFill>
              </a:rPr>
              <a:t> </a:t>
            </a:r>
            <a:r>
              <a:rPr lang="en-US" sz="2400" b="1" dirty="0" err="1">
                <a:solidFill>
                  <a:srgbClr val="0000FF"/>
                </a:solidFill>
              </a:rPr>
              <a:t>lợi</a:t>
            </a:r>
            <a:r>
              <a:rPr lang="en-US" sz="2400" b="1" dirty="0">
                <a:solidFill>
                  <a:srgbClr val="0000FF"/>
                </a:solidFill>
              </a:rPr>
              <a:t> </a:t>
            </a:r>
            <a:r>
              <a:rPr lang="en-US" sz="2400" b="1" dirty="0" err="1">
                <a:solidFill>
                  <a:srgbClr val="0000FF"/>
                </a:solidFill>
              </a:rPr>
              <a:t>cho</a:t>
            </a:r>
            <a:r>
              <a:rPr lang="en-US" sz="2400" b="1" dirty="0">
                <a:solidFill>
                  <a:srgbClr val="0000FF"/>
                </a:solidFill>
              </a:rPr>
              <a:t> </a:t>
            </a:r>
            <a:r>
              <a:rPr lang="en-US" sz="2400" b="1" dirty="0" err="1">
                <a:solidFill>
                  <a:srgbClr val="0000FF"/>
                </a:solidFill>
              </a:rPr>
              <a:t>biến</a:t>
            </a:r>
            <a:r>
              <a:rPr lang="en-US" sz="2400" b="1" dirty="0">
                <a:solidFill>
                  <a:srgbClr val="0000FF"/>
                </a:solidFill>
              </a:rPr>
              <a:t> </a:t>
            </a:r>
            <a:r>
              <a:rPr lang="en-US" sz="2400" b="1" dirty="0" err="1">
                <a:solidFill>
                  <a:srgbClr val="0000FF"/>
                </a:solidFill>
              </a:rPr>
              <a:t>cố</a:t>
            </a:r>
            <a:r>
              <a:rPr lang="en-US" sz="2400" b="1" dirty="0">
                <a:solidFill>
                  <a:srgbClr val="0000FF"/>
                </a:solidFill>
              </a:rPr>
              <a:t> </a:t>
            </a:r>
            <a:r>
              <a:rPr lang="en-US" sz="2400" b="1" dirty="0" err="1">
                <a:solidFill>
                  <a:srgbClr val="0000FF"/>
                </a:solidFill>
              </a:rPr>
              <a:t>và</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kết</a:t>
            </a:r>
            <a:r>
              <a:rPr lang="en-US" sz="2400" b="1" dirty="0">
                <a:solidFill>
                  <a:srgbClr val="0000FF"/>
                </a:solidFill>
              </a:rPr>
              <a:t> </a:t>
            </a:r>
            <a:r>
              <a:rPr lang="en-US" sz="2400" b="1" dirty="0" err="1">
                <a:solidFill>
                  <a:srgbClr val="0000FF"/>
                </a:solidFill>
              </a:rPr>
              <a:t>quả</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thể</a:t>
            </a:r>
            <a:r>
              <a:rPr lang="en-US" sz="2400" b="1" dirty="0">
                <a:solidFill>
                  <a:srgbClr val="0000FF"/>
                </a:solidFill>
              </a:rPr>
              <a:t> </a:t>
            </a:r>
            <a:r>
              <a:rPr lang="en-US" sz="2400" b="1" dirty="0" err="1">
                <a:solidFill>
                  <a:srgbClr val="0000FF"/>
                </a:solidFill>
              </a:rPr>
              <a:t>xảy</a:t>
            </a:r>
            <a:r>
              <a:rPr lang="en-US" sz="2400" b="1" dirty="0">
                <a:solidFill>
                  <a:srgbClr val="0000FF"/>
                </a:solidFill>
              </a:rPr>
              <a:t> ra </a:t>
            </a:r>
            <a:r>
              <a:rPr lang="en-US" sz="2400" b="1" dirty="0" err="1">
                <a:solidFill>
                  <a:srgbClr val="0000FF"/>
                </a:solidFill>
              </a:rPr>
              <a:t>đối</a:t>
            </a:r>
            <a:r>
              <a:rPr lang="en-US" sz="2400" b="1" dirty="0">
                <a:solidFill>
                  <a:srgbClr val="0000FF"/>
                </a:solidFill>
              </a:rPr>
              <a:t> </a:t>
            </a:r>
            <a:r>
              <a:rPr lang="en-US" sz="2400" b="1" dirty="0" err="1">
                <a:solidFill>
                  <a:srgbClr val="0000FF"/>
                </a:solidFill>
              </a:rPr>
              <a:t>với</a:t>
            </a:r>
            <a:r>
              <a:rPr lang="en-US" sz="2400" b="1" dirty="0">
                <a:solidFill>
                  <a:srgbClr val="0000FF"/>
                </a:solidFill>
              </a:rPr>
              <a:t> </a:t>
            </a:r>
            <a:r>
              <a:rPr lang="en-US" sz="2400" b="1" dirty="0" err="1">
                <a:solidFill>
                  <a:srgbClr val="0000FF"/>
                </a:solidFill>
              </a:rPr>
              <a:t>học</a:t>
            </a:r>
            <a:r>
              <a:rPr lang="en-US" sz="2400" b="1" dirty="0">
                <a:solidFill>
                  <a:srgbClr val="0000FF"/>
                </a:solidFill>
              </a:rPr>
              <a:t> </a:t>
            </a:r>
            <a:r>
              <a:rPr lang="en-US" sz="2400" b="1" dirty="0" err="1">
                <a:solidFill>
                  <a:srgbClr val="0000FF"/>
                </a:solidFill>
              </a:rPr>
              <a:t>sinh</a:t>
            </a:r>
            <a:r>
              <a:rPr lang="en-US" sz="2400" b="1" dirty="0">
                <a:solidFill>
                  <a:srgbClr val="0000FF"/>
                </a:solidFill>
              </a:rPr>
              <a:t> </a:t>
            </a:r>
            <a:r>
              <a:rPr lang="en-US" sz="2400" b="1" dirty="0" err="1">
                <a:solidFill>
                  <a:srgbClr val="0000FF"/>
                </a:solidFill>
              </a:rPr>
              <a:t>được</a:t>
            </a:r>
            <a:r>
              <a:rPr lang="en-US" sz="2400" b="1" dirty="0">
                <a:solidFill>
                  <a:srgbClr val="0000FF"/>
                </a:solidFill>
              </a:rPr>
              <a:t> </a:t>
            </a:r>
            <a:r>
              <a:rPr lang="en-US" sz="2400" b="1" dirty="0" err="1">
                <a:solidFill>
                  <a:srgbClr val="0000FF"/>
                </a:solidFill>
              </a:rPr>
              <a:t>chọn</a:t>
            </a:r>
            <a:r>
              <a:rPr lang="en-US" sz="2400" b="1" dirty="0">
                <a:solidFill>
                  <a:srgbClr val="0000FF"/>
                </a:solidFill>
              </a:rPr>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b="1" i="1" dirty="0">
                <a:solidFill>
                  <a:srgbClr val="0000FF"/>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b="1" i="1" dirty="0">
              <a:solidFill>
                <a:srgbClr val="0000FF"/>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solidFill>
                  <a:srgbClr val="C00000"/>
                </a:solidFill>
              </a:rPr>
              <a:t>Làm thế nào để phản ánh được khả năng xảy ra của biến cố trên?</a:t>
            </a:r>
            <a:endParaRPr lang="vi-VN" sz="3200" b="1" dirty="0">
              <a:solidFill>
                <a:srgbClr val="C00000"/>
              </a:solidFill>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cstate="print">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3354765"/>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pt-BR" sz="2000" b="1" dirty="0"/>
              <a:t>VD1, bài 22, 25/SBT tr 23,24</a:t>
            </a:r>
            <a:endParaRPr lang="en-US" sz="20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a:solidFill>
                  <a:srgbClr val="000000"/>
                </a:solidFill>
                <a:ea typeface="Calibri" panose="020F0502020204030204" pitchFamily="34" charset="0"/>
              </a:rPr>
              <a:t>II. </a:t>
            </a:r>
            <a:r>
              <a:rPr lang="en-GB" sz="2400" b="1" dirty="0" err="1">
                <a:solidFill>
                  <a:srgbClr val="000000"/>
                </a:solidFill>
                <a:ea typeface="Calibri" panose="020F0502020204030204" pitchFamily="34" charset="0"/>
              </a:rPr>
              <a:t>Xác</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xuất</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của</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biến</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cố</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trong</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trò</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chơi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rút</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thẻ</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từ</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trong</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hộp</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2187578" cy="707886"/>
          </a:xfrm>
          <a:prstGeom prst="rect">
            <a:avLst/>
          </a:prstGeom>
          <a:noFill/>
        </p:spPr>
        <p:txBody>
          <a:bodyPr wrap="square" rtlCol="0">
            <a:spAutoFit/>
          </a:bodyPr>
          <a:lstStyle/>
          <a:p>
            <a:pPr algn="ctr"/>
            <a:r>
              <a:rPr lang="en-US" altLang="zh-CN" sz="4000" b="1" dirty="0">
                <a:solidFill>
                  <a:srgbClr val="FF0000"/>
                </a:solidFill>
                <a:latin typeface="+mj-lt"/>
                <a:ea typeface="义启嘟嘟体" pitchFamily="2" charset="-128"/>
                <a:cs typeface="义启嘟嘟体" pitchFamily="2" charset="-128"/>
                <a:sym typeface="+mn-lt"/>
              </a:rPr>
              <a:t>TIẾT 88</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69660"/>
          </a:xfrm>
          <a:prstGeom prst="rect">
            <a:avLst/>
          </a:prstGeom>
          <a:noFill/>
        </p:spPr>
        <p:txBody>
          <a:bodyPr wrap="square" rtlCol="0">
            <a:spAutoFit/>
          </a:bodyPr>
          <a:lstStyle/>
          <a:p>
            <a:pPr algn="ctr">
              <a:lnSpc>
                <a:spcPct val="120000"/>
              </a:lnSpc>
            </a:pPr>
            <a:r>
              <a:rPr lang="en-US" sz="4000" b="1" dirty="0">
                <a:solidFill>
                  <a:srgbClr val="002060"/>
                </a:solidFill>
              </a:rPr>
              <a:t>I. 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a:t>
            </a:r>
            <a:r>
              <a:rPr lang="en-US" sz="2400" b="1" i="1" dirty="0" err="1"/>
              <a:t>khăn</a:t>
            </a:r>
            <a:r>
              <a:rPr lang="en-US" sz="2400" b="1" i="1" dirty="0"/>
              <a:t>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71085" y="1785518"/>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b="1" i="1" dirty="0" err="1">
                <a:solidFill>
                  <a:srgbClr val="0000FF"/>
                </a:solidFill>
                <a:effectLst/>
                <a:ea typeface="Calibri" panose="020F0502020204030204" pitchFamily="34" charset="0"/>
              </a:rPr>
              <a:t>Kết</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quả</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có</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thể</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xảy</a:t>
            </a:r>
            <a:r>
              <a:rPr lang="en-US" sz="2000" b="1" i="1" dirty="0">
                <a:solidFill>
                  <a:srgbClr val="0000FF"/>
                </a:solidFill>
                <a:effectLst/>
                <a:ea typeface="Calibri" panose="020F0502020204030204" pitchFamily="34" charset="0"/>
              </a:rPr>
              <a:t> ra </a:t>
            </a:r>
            <a:r>
              <a:rPr lang="en-US" sz="2000" b="1" i="1" dirty="0" err="1">
                <a:solidFill>
                  <a:srgbClr val="0000FF"/>
                </a:solidFill>
                <a:effectLst/>
                <a:ea typeface="Calibri" panose="020F0502020204030204" pitchFamily="34" charset="0"/>
              </a:rPr>
              <a:t>đối</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với</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mặt</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xuất</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hiện</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của</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xúc</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xắc</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trong</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trò</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chơi</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gieo</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ngẫu</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nhiên</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xúc</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xắc</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một</a:t>
            </a:r>
            <a:r>
              <a:rPr lang="en-US" sz="2000" b="1" i="1" dirty="0">
                <a:solidFill>
                  <a:srgbClr val="0000FF"/>
                </a:solidFill>
                <a:effectLst/>
                <a:ea typeface="Calibri" panose="020F0502020204030204" pitchFamily="34" charset="0"/>
              </a:rPr>
              <a:t> </a:t>
            </a:r>
            <a:r>
              <a:rPr lang="en-US" sz="2000" b="1" i="1" dirty="0" err="1">
                <a:solidFill>
                  <a:srgbClr val="0000FF"/>
                </a:solidFill>
                <a:effectLst/>
                <a:ea typeface="Calibri" panose="020F0502020204030204" pitchFamily="34" charset="0"/>
              </a:rPr>
              <a:t>lần</a:t>
            </a:r>
            <a:r>
              <a:rPr lang="en-US" sz="2000" b="1" i="1" dirty="0">
                <a:solidFill>
                  <a:srgbClr val="0000FF"/>
                </a:solidFill>
                <a:effectLst/>
                <a:ea typeface="Calibri" panose="020F0502020204030204" pitchFamily="34" charset="0"/>
              </a:rPr>
              <a:t>.</a:t>
            </a:r>
            <a:endParaRPr lang="en-US" sz="2800" b="1" dirty="0">
              <a:solidFill>
                <a:srgbClr val="0000FF"/>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338828"/>
          </a:xfrm>
          <a:prstGeom prst="rect">
            <a:avLst/>
          </a:prstGeom>
          <a:noFill/>
        </p:spPr>
        <p:txBody>
          <a:bodyPr wrap="square" rtlCol="0">
            <a:spAutoFit/>
          </a:bodyPr>
          <a:lstStyle/>
          <a:p>
            <a:pPr marL="0" marR="0" algn="ctr">
              <a:lnSpc>
                <a:spcPct val="150000"/>
              </a:lnSpc>
              <a:spcBef>
                <a:spcPts val="600"/>
              </a:spcBef>
              <a:spcAft>
                <a:spcPts val="600"/>
              </a:spcAft>
            </a:pPr>
            <a:r>
              <a:rPr lang="en-US" b="1" i="1" dirty="0" err="1">
                <a:solidFill>
                  <a:srgbClr val="0000FF"/>
                </a:solidFill>
                <a:effectLst/>
                <a:ea typeface="Calibri" panose="020F0502020204030204" pitchFamily="34" charset="0"/>
                <a:cs typeface="Times New Roman" panose="02020603050405020304" pitchFamily="18" charset="0"/>
              </a:rPr>
              <a:t>Tập</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hợp</a:t>
            </a:r>
            <a:r>
              <a:rPr lang="en-US" b="1" i="1" dirty="0">
                <a:solidFill>
                  <a:srgbClr val="0000FF"/>
                </a:solidFill>
                <a:effectLst/>
                <a:ea typeface="Calibri" panose="020F0502020204030204" pitchFamily="34" charset="0"/>
                <a:cs typeface="Times New Roman" panose="02020603050405020304" pitchFamily="18" charset="0"/>
              </a:rPr>
              <a:t> A </a:t>
            </a:r>
            <a:r>
              <a:rPr lang="en-US" b="1" i="1" dirty="0" err="1">
                <a:solidFill>
                  <a:srgbClr val="0000FF"/>
                </a:solidFill>
                <a:effectLst/>
                <a:ea typeface="Calibri" panose="020F0502020204030204" pitchFamily="34" charset="0"/>
                <a:cs typeface="Times New Roman" panose="02020603050405020304" pitchFamily="18" charset="0"/>
              </a:rPr>
              <a:t>gồm</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các</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kết</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quả</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có</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thể</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xảy</a:t>
            </a:r>
            <a:r>
              <a:rPr lang="en-US" b="1" i="1" dirty="0">
                <a:solidFill>
                  <a:srgbClr val="0000FF"/>
                </a:solidFill>
                <a:effectLst/>
                <a:ea typeface="Calibri" panose="020F0502020204030204" pitchFamily="34" charset="0"/>
                <a:cs typeface="Times New Roman" panose="02020603050405020304" pitchFamily="18" charset="0"/>
              </a:rPr>
              <a:t> ra </a:t>
            </a:r>
            <a:r>
              <a:rPr lang="en-US" b="1" i="1" dirty="0" err="1">
                <a:solidFill>
                  <a:srgbClr val="0000FF"/>
                </a:solidFill>
                <a:effectLst/>
                <a:ea typeface="Calibri" panose="020F0502020204030204" pitchFamily="34" charset="0"/>
                <a:cs typeface="Times New Roman" panose="02020603050405020304" pitchFamily="18" charset="0"/>
              </a:rPr>
              <a:t>đối</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với</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mặt</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xuất</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hiện</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của</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xúc</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xắc</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trong</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trò</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chơi</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gieo</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ngẫu</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nhiên</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xúc</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xắc</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một</a:t>
            </a:r>
            <a:r>
              <a:rPr lang="en-US" b="1" i="1" dirty="0">
                <a:solidFill>
                  <a:srgbClr val="0000FF"/>
                </a:solidFill>
                <a:effectLst/>
                <a:ea typeface="Calibri" panose="020F0502020204030204" pitchFamily="34" charset="0"/>
                <a:cs typeface="Times New Roman" panose="02020603050405020304" pitchFamily="18" charset="0"/>
              </a:rPr>
              <a:t> </a:t>
            </a:r>
            <a:r>
              <a:rPr lang="en-US" b="1" i="1" dirty="0" err="1">
                <a:solidFill>
                  <a:srgbClr val="0000FF"/>
                </a:solidFill>
                <a:effectLst/>
                <a:ea typeface="Calibri" panose="020F0502020204030204" pitchFamily="34" charset="0"/>
                <a:cs typeface="Times New Roman" panose="02020603050405020304" pitchFamily="18" charset="0"/>
              </a:rPr>
              <a:t>lần</a:t>
            </a:r>
            <a:r>
              <a:rPr lang="en-US" b="1" i="1" dirty="0">
                <a:solidFill>
                  <a:srgbClr val="0000FF"/>
                </a:solidFill>
                <a:effectLst/>
                <a:ea typeface="Calibri" panose="020F0502020204030204" pitchFamily="34" charset="0"/>
                <a:cs typeface="Times New Roman" panose="02020603050405020304" pitchFamily="18" charset="0"/>
              </a:rPr>
              <a:t>.</a:t>
            </a:r>
            <a:endParaRPr lang="en-US" b="1" dirty="0">
              <a:solidFill>
                <a:srgbClr val="0000FF"/>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182658" y="3508433"/>
            <a:ext cx="2969965" cy="1089529"/>
          </a:xfrm>
          <a:prstGeom prst="rect">
            <a:avLst/>
          </a:prstGeom>
          <a:noFill/>
        </p:spPr>
        <p:txBody>
          <a:bodyPr wrap="square" rtlCol="0">
            <a:spAutoFit/>
          </a:bodyPr>
          <a:lstStyle/>
          <a:p>
            <a:pPr marL="0" marR="0" algn="ctr">
              <a:lnSpc>
                <a:spcPct val="120000"/>
              </a:lnSpc>
              <a:spcBef>
                <a:spcPts val="600"/>
              </a:spcBef>
              <a:spcAft>
                <a:spcPts val="600"/>
              </a:spcAft>
            </a:pPr>
            <a:r>
              <a:rPr lang="en-US" b="1" i="1" dirty="0" err="1">
                <a:solidFill>
                  <a:srgbClr val="C00000"/>
                </a:solidFill>
                <a:effectLst/>
                <a:ea typeface="Calibri" panose="020F0502020204030204" pitchFamily="34" charset="0"/>
                <a:cs typeface="Times New Roman" panose="02020603050405020304" pitchFamily="18" charset="0"/>
              </a:rPr>
              <a:t>Biến</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cố</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ngẫu</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nhiên</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trong</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trò</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chơi</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gieo</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ngẫu</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nhiên</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xúc</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xắc</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một</a:t>
            </a:r>
            <a:r>
              <a:rPr lang="en-US" b="1" i="1" dirty="0">
                <a:solidFill>
                  <a:srgbClr val="C00000"/>
                </a:solidFill>
                <a:effectLst/>
                <a:ea typeface="Calibri" panose="020F0502020204030204" pitchFamily="34" charset="0"/>
                <a:cs typeface="Times New Roman" panose="02020603050405020304" pitchFamily="18" charset="0"/>
              </a:rPr>
              <a:t> </a:t>
            </a:r>
            <a:r>
              <a:rPr lang="en-US" b="1" i="1" dirty="0" err="1">
                <a:solidFill>
                  <a:srgbClr val="C00000"/>
                </a:solidFill>
                <a:effectLst/>
                <a:ea typeface="Calibri" panose="020F0502020204030204" pitchFamily="34" charset="0"/>
                <a:cs typeface="Times New Roman" panose="02020603050405020304" pitchFamily="18" charset="0"/>
              </a:rPr>
              <a:t>lần</a:t>
            </a:r>
            <a:r>
              <a:rPr lang="en-US" b="1" i="1" dirty="0">
                <a:solidFill>
                  <a:srgbClr val="C00000"/>
                </a:solidFill>
                <a:effectLst/>
                <a:ea typeface="Calibri" panose="020F0502020204030204" pitchFamily="34" charset="0"/>
                <a:cs typeface="Times New Roman" panose="02020603050405020304" pitchFamily="18" charset="0"/>
              </a:rPr>
              <a:t>. </a:t>
            </a:r>
            <a:endParaRPr lang="en-US" b="1" dirty="0">
              <a:solidFill>
                <a:srgbClr val="C0000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99357"/>
            <a:ext cx="3427752" cy="1089529"/>
          </a:xfrm>
          <a:prstGeom prst="rect">
            <a:avLst/>
          </a:prstGeom>
          <a:noFill/>
        </p:spPr>
        <p:txBody>
          <a:bodyPr wrap="square" rtlCol="0">
            <a:spAutoFit/>
          </a:bodyPr>
          <a:lstStyle/>
          <a:p>
            <a:pPr marL="0" marR="0" algn="ctr">
              <a:lnSpc>
                <a:spcPct val="120000"/>
              </a:lnSpc>
            </a:pPr>
            <a:r>
              <a:rPr lang="en-US" b="1" i="1" dirty="0" err="1">
                <a:solidFill>
                  <a:srgbClr val="C00000"/>
                </a:solidFill>
                <a:effectLst/>
                <a:ea typeface="Calibri" panose="020F0502020204030204" pitchFamily="34" charset="0"/>
              </a:rPr>
              <a:t>Kết</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quả</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thuận</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lợi</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cho</a:t>
            </a:r>
            <a:r>
              <a:rPr lang="en-US" b="1" i="1" dirty="0">
                <a:solidFill>
                  <a:srgbClr val="C00000"/>
                </a:solidFill>
                <a:ea typeface="Calibri" panose="020F0502020204030204" pitchFamily="34" charset="0"/>
              </a:rPr>
              <a:t> </a:t>
            </a:r>
          </a:p>
          <a:p>
            <a:pPr marL="0" marR="0" algn="ctr">
              <a:lnSpc>
                <a:spcPct val="120000"/>
              </a:lnSpc>
            </a:pPr>
            <a:r>
              <a:rPr lang="en-US" b="1" i="1" dirty="0" err="1">
                <a:solidFill>
                  <a:srgbClr val="C00000"/>
                </a:solidFill>
                <a:effectLst/>
                <a:ea typeface="Calibri" panose="020F0502020204030204" pitchFamily="34" charset="0"/>
              </a:rPr>
              <a:t>biến</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cố</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trong</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trò</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chơi</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gieo</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ngẫu</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nhiên</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xúc</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xắc</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một</a:t>
            </a:r>
            <a:r>
              <a:rPr lang="en-US" b="1" i="1" dirty="0">
                <a:solidFill>
                  <a:srgbClr val="C00000"/>
                </a:solidFill>
                <a:effectLst/>
                <a:ea typeface="Calibri" panose="020F0502020204030204" pitchFamily="34" charset="0"/>
              </a:rPr>
              <a:t> </a:t>
            </a:r>
            <a:r>
              <a:rPr lang="en-US" b="1" i="1" dirty="0" err="1">
                <a:solidFill>
                  <a:srgbClr val="C00000"/>
                </a:solidFill>
                <a:effectLst/>
                <a:ea typeface="Calibri" panose="020F0502020204030204" pitchFamily="34" charset="0"/>
              </a:rPr>
              <a:t>lần</a:t>
            </a:r>
            <a:r>
              <a:rPr lang="en-US" b="1" i="1" dirty="0">
                <a:solidFill>
                  <a:srgbClr val="C00000"/>
                </a:solidFill>
                <a:effectLst/>
                <a:ea typeface="Calibri" panose="020F0502020204030204" pitchFamily="34" charset="0"/>
              </a:rPr>
              <a:t>.</a:t>
            </a:r>
            <a:endParaRPr lang="en-US" b="1"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2912719" y="619763"/>
            <a:ext cx="5301835" cy="461665"/>
          </a:xfrm>
          <a:prstGeom prst="rect">
            <a:avLst/>
          </a:prstGeom>
          <a:noFill/>
        </p:spPr>
        <p:txBody>
          <a:bodyPr wrap="square" rtlCol="0">
            <a:spAutoFit/>
          </a:bodyPr>
          <a:lstStyle/>
          <a:p>
            <a:r>
              <a:rPr lang="en-US" sz="2400" b="1" dirty="0" err="1">
                <a:latin typeface="+mj-lt"/>
              </a:rPr>
              <a:t>Gieo</a:t>
            </a:r>
            <a:r>
              <a:rPr lang="en-US" sz="2400" b="1" dirty="0">
                <a:latin typeface="+mj-lt"/>
              </a:rPr>
              <a:t> </a:t>
            </a:r>
            <a:r>
              <a:rPr lang="en-US" sz="2400" b="1" dirty="0" err="1">
                <a:latin typeface="+mj-lt"/>
              </a:rPr>
              <a:t>ngẫu</a:t>
            </a:r>
            <a:r>
              <a:rPr lang="en-US" sz="2400" b="1" dirty="0">
                <a:latin typeface="+mj-lt"/>
              </a:rPr>
              <a:t> </a:t>
            </a:r>
            <a:r>
              <a:rPr lang="en-US" sz="2400" b="1" dirty="0" err="1">
                <a:latin typeface="+mj-lt"/>
              </a:rPr>
              <a:t>nhiên</a:t>
            </a:r>
            <a:r>
              <a:rPr lang="en-US" sz="2400" b="1" dirty="0">
                <a:latin typeface="+mj-lt"/>
              </a:rPr>
              <a:t> </a:t>
            </a:r>
            <a:r>
              <a:rPr lang="en-US" sz="2400" b="1" dirty="0" err="1">
                <a:latin typeface="+mj-lt"/>
              </a:rPr>
              <a:t>xúc</a:t>
            </a:r>
            <a:r>
              <a:rPr lang="en-US" sz="2400" b="1" dirty="0">
                <a:latin typeface="+mj-lt"/>
              </a:rPr>
              <a:t> </a:t>
            </a:r>
            <a:r>
              <a:rPr lang="en-US" sz="2400" b="1" dirty="0" err="1">
                <a:latin typeface="+mj-lt"/>
              </a:rPr>
              <a:t>xắc</a:t>
            </a:r>
            <a:r>
              <a:rPr lang="en-US" sz="2400" b="1" dirty="0">
                <a:latin typeface="+mj-lt"/>
              </a:rPr>
              <a:t> </a:t>
            </a:r>
            <a:r>
              <a:rPr lang="en-US" sz="2400" b="1" dirty="0" err="1">
                <a:latin typeface="+mj-lt"/>
              </a:rPr>
              <a:t>một</a:t>
            </a:r>
            <a:r>
              <a:rPr lang="en-US" sz="2400" b="1" dirty="0">
                <a:latin typeface="+mj-lt"/>
              </a:rPr>
              <a:t> </a:t>
            </a:r>
            <a:r>
              <a:rPr lang="en-US" sz="2400" b="1" dirty="0" err="1">
                <a:latin typeface="+mj-lt"/>
              </a:rPr>
              <a:t>lần</a:t>
            </a:r>
            <a:endParaRPr lang="vi-VN" sz="2400" b="1"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339303" y="1419791"/>
            <a:ext cx="11852697" cy="1131848"/>
          </a:xfrm>
          <a:prstGeom prst="rect">
            <a:avLst/>
          </a:prstGeom>
          <a:noFill/>
        </p:spPr>
        <p:txBody>
          <a:bodyPr wrap="square" rtlCol="0">
            <a:spAutoFit/>
          </a:bodyPr>
          <a:lstStyle/>
          <a:p>
            <a:pPr>
              <a:lnSpc>
                <a:spcPct val="150000"/>
              </a:lnSpc>
            </a:pPr>
            <a:r>
              <a:rPr lang="en-US" sz="2400" b="1" dirty="0">
                <a:solidFill>
                  <a:srgbClr val="0000FF"/>
                </a:solidFill>
                <a:latin typeface="+mj-lt"/>
              </a:rPr>
              <a:t>a) </a:t>
            </a:r>
            <a:r>
              <a:rPr lang="en-US" sz="2400" b="1" dirty="0" err="1">
                <a:solidFill>
                  <a:srgbClr val="0000FF"/>
                </a:solidFill>
                <a:latin typeface="+mj-lt"/>
              </a:rPr>
              <a:t>Viết</a:t>
            </a:r>
            <a:r>
              <a:rPr lang="en-US" sz="2400" b="1" dirty="0">
                <a:solidFill>
                  <a:srgbClr val="0000FF"/>
                </a:solidFill>
                <a:latin typeface="+mj-lt"/>
              </a:rPr>
              <a:t> </a:t>
            </a:r>
            <a:r>
              <a:rPr lang="en-US" sz="2400" b="1" dirty="0" err="1">
                <a:solidFill>
                  <a:srgbClr val="0000FF"/>
                </a:solidFill>
                <a:latin typeface="+mj-lt"/>
              </a:rPr>
              <a:t>tập</a:t>
            </a:r>
            <a:r>
              <a:rPr lang="en-US" sz="2400" b="1" dirty="0">
                <a:solidFill>
                  <a:srgbClr val="0000FF"/>
                </a:solidFill>
                <a:latin typeface="+mj-lt"/>
              </a:rPr>
              <a:t> </a:t>
            </a:r>
            <a:r>
              <a:rPr lang="en-US" sz="2400" b="1" dirty="0" err="1">
                <a:solidFill>
                  <a:srgbClr val="0000FF"/>
                </a:solidFill>
                <a:latin typeface="+mj-lt"/>
              </a:rPr>
              <a:t>hợp</a:t>
            </a:r>
            <a:r>
              <a:rPr lang="en-US" sz="2400" b="1" dirty="0">
                <a:solidFill>
                  <a:srgbClr val="0000FF"/>
                </a:solidFill>
                <a:latin typeface="+mj-lt"/>
              </a:rPr>
              <a:t> A </a:t>
            </a:r>
            <a:r>
              <a:rPr lang="en-US" sz="2400" b="1" dirty="0" err="1">
                <a:solidFill>
                  <a:srgbClr val="0000FF"/>
                </a:solidFill>
                <a:latin typeface="+mj-lt"/>
              </a:rPr>
              <a:t>gồm</a:t>
            </a:r>
            <a:r>
              <a:rPr lang="en-US" sz="2400" b="1" dirty="0">
                <a:solidFill>
                  <a:srgbClr val="0000FF"/>
                </a:solidFill>
                <a:latin typeface="+mj-lt"/>
              </a:rPr>
              <a:t> </a:t>
            </a:r>
            <a:r>
              <a:rPr lang="en-US" sz="2400" b="1" dirty="0" err="1">
                <a:solidFill>
                  <a:srgbClr val="0000FF"/>
                </a:solidFill>
                <a:latin typeface="+mj-lt"/>
              </a:rPr>
              <a:t>các</a:t>
            </a:r>
            <a:r>
              <a:rPr lang="en-US" sz="2400" b="1" dirty="0">
                <a:solidFill>
                  <a:srgbClr val="0000FF"/>
                </a:solidFill>
                <a:latin typeface="+mj-lt"/>
              </a:rPr>
              <a:t> </a:t>
            </a:r>
            <a:r>
              <a:rPr lang="en-US" sz="2400" b="1" dirty="0" err="1">
                <a:solidFill>
                  <a:srgbClr val="0000FF"/>
                </a:solidFill>
                <a:latin typeface="+mj-lt"/>
              </a:rPr>
              <a:t>kết</a:t>
            </a:r>
            <a:r>
              <a:rPr lang="en-US" sz="2400" b="1" dirty="0">
                <a:solidFill>
                  <a:srgbClr val="0000FF"/>
                </a:solidFill>
                <a:latin typeface="+mj-lt"/>
              </a:rPr>
              <a:t> </a:t>
            </a:r>
            <a:r>
              <a:rPr lang="en-US" sz="2400" b="1" dirty="0" err="1">
                <a:solidFill>
                  <a:srgbClr val="0000FF"/>
                </a:solidFill>
                <a:latin typeface="+mj-lt"/>
              </a:rPr>
              <a:t>quả</a:t>
            </a:r>
            <a:r>
              <a:rPr lang="en-US" sz="2400" b="1" dirty="0">
                <a:solidFill>
                  <a:srgbClr val="0000FF"/>
                </a:solidFill>
                <a:latin typeface="+mj-lt"/>
              </a:rPr>
              <a:t> </a:t>
            </a:r>
            <a:r>
              <a:rPr lang="en-US" sz="2400" b="1" dirty="0" err="1">
                <a:solidFill>
                  <a:srgbClr val="0000FF"/>
                </a:solidFill>
                <a:latin typeface="+mj-lt"/>
              </a:rPr>
              <a:t>có</a:t>
            </a:r>
            <a:r>
              <a:rPr lang="en-US" sz="2400" b="1" dirty="0">
                <a:solidFill>
                  <a:srgbClr val="0000FF"/>
                </a:solidFill>
                <a:latin typeface="+mj-lt"/>
              </a:rPr>
              <a:t> </a:t>
            </a:r>
            <a:r>
              <a:rPr lang="en-US" sz="2400" b="1" dirty="0" err="1">
                <a:solidFill>
                  <a:srgbClr val="0000FF"/>
                </a:solidFill>
                <a:latin typeface="+mj-lt"/>
              </a:rPr>
              <a:t>thể</a:t>
            </a:r>
            <a:r>
              <a:rPr lang="en-US" sz="2400" b="1" dirty="0">
                <a:solidFill>
                  <a:srgbClr val="0000FF"/>
                </a:solidFill>
                <a:latin typeface="+mj-lt"/>
              </a:rPr>
              <a:t> </a:t>
            </a:r>
            <a:r>
              <a:rPr lang="en-US" sz="2400" b="1" dirty="0" err="1">
                <a:solidFill>
                  <a:srgbClr val="0000FF"/>
                </a:solidFill>
                <a:latin typeface="+mj-lt"/>
              </a:rPr>
              <a:t>xảy</a:t>
            </a:r>
            <a:r>
              <a:rPr lang="en-US" sz="2400" b="1" dirty="0">
                <a:solidFill>
                  <a:srgbClr val="0000FF"/>
                </a:solidFill>
                <a:latin typeface="+mj-lt"/>
              </a:rPr>
              <a:t> ra </a:t>
            </a:r>
            <a:r>
              <a:rPr lang="en-US" sz="2400" b="1" dirty="0" err="1">
                <a:solidFill>
                  <a:srgbClr val="0000FF"/>
                </a:solidFill>
                <a:latin typeface="+mj-lt"/>
              </a:rPr>
              <a:t>đối</a:t>
            </a:r>
            <a:r>
              <a:rPr lang="en-US" sz="2400" b="1" dirty="0">
                <a:solidFill>
                  <a:srgbClr val="0000FF"/>
                </a:solidFill>
                <a:latin typeface="+mj-lt"/>
              </a:rPr>
              <a:t> </a:t>
            </a:r>
            <a:r>
              <a:rPr lang="en-US" sz="2400" b="1" dirty="0" err="1">
                <a:solidFill>
                  <a:srgbClr val="0000FF"/>
                </a:solidFill>
                <a:latin typeface="+mj-lt"/>
              </a:rPr>
              <a:t>với</a:t>
            </a:r>
            <a:r>
              <a:rPr lang="en-US" sz="2400" b="1" dirty="0">
                <a:solidFill>
                  <a:srgbClr val="0000FF"/>
                </a:solidFill>
                <a:latin typeface="+mj-lt"/>
              </a:rPr>
              <a:t> </a:t>
            </a:r>
            <a:r>
              <a:rPr lang="en-US" sz="2400" b="1" dirty="0" err="1">
                <a:solidFill>
                  <a:srgbClr val="0000FF"/>
                </a:solidFill>
                <a:latin typeface="+mj-lt"/>
              </a:rPr>
              <a:t>mặt</a:t>
            </a:r>
            <a:r>
              <a:rPr lang="en-US" sz="2400" b="1" dirty="0">
                <a:solidFill>
                  <a:srgbClr val="0000FF"/>
                </a:solidFill>
                <a:latin typeface="+mj-lt"/>
              </a:rPr>
              <a:t> </a:t>
            </a:r>
            <a:r>
              <a:rPr lang="en-US" sz="2400" b="1" dirty="0" err="1">
                <a:solidFill>
                  <a:srgbClr val="0000FF"/>
                </a:solidFill>
                <a:latin typeface="+mj-lt"/>
              </a:rPr>
              <a:t>xuất</a:t>
            </a:r>
            <a:r>
              <a:rPr lang="en-US" sz="2400" b="1" dirty="0">
                <a:solidFill>
                  <a:srgbClr val="0000FF"/>
                </a:solidFill>
                <a:latin typeface="+mj-lt"/>
              </a:rPr>
              <a:t> </a:t>
            </a:r>
            <a:r>
              <a:rPr lang="en-US" sz="2400" b="1" dirty="0" err="1">
                <a:solidFill>
                  <a:srgbClr val="0000FF"/>
                </a:solidFill>
                <a:latin typeface="+mj-lt"/>
              </a:rPr>
              <a:t>hiện</a:t>
            </a:r>
            <a:r>
              <a:rPr lang="en-US" sz="2400" b="1" dirty="0">
                <a:solidFill>
                  <a:srgbClr val="0000FF"/>
                </a:solidFill>
                <a:latin typeface="+mj-lt"/>
              </a:rPr>
              <a:t> </a:t>
            </a:r>
            <a:r>
              <a:rPr lang="en-US" sz="2400" b="1" dirty="0" err="1">
                <a:solidFill>
                  <a:srgbClr val="0000FF"/>
                </a:solidFill>
                <a:latin typeface="+mj-lt"/>
              </a:rPr>
              <a:t>của</a:t>
            </a:r>
            <a:r>
              <a:rPr lang="en-US" sz="2400" b="1" dirty="0">
                <a:solidFill>
                  <a:srgbClr val="0000FF"/>
                </a:solidFill>
                <a:latin typeface="+mj-lt"/>
              </a:rPr>
              <a:t> </a:t>
            </a:r>
            <a:r>
              <a:rPr lang="en-US" sz="2400" b="1" dirty="0" err="1">
                <a:solidFill>
                  <a:srgbClr val="0000FF"/>
                </a:solidFill>
                <a:latin typeface="+mj-lt"/>
              </a:rPr>
              <a:t>xúc</a:t>
            </a:r>
            <a:r>
              <a:rPr lang="en-US" sz="2400" b="1" dirty="0">
                <a:solidFill>
                  <a:srgbClr val="0000FF"/>
                </a:solidFill>
                <a:latin typeface="+mj-lt"/>
              </a:rPr>
              <a:t> </a:t>
            </a:r>
            <a:r>
              <a:rPr lang="en-US" sz="2400" b="1" dirty="0" err="1">
                <a:solidFill>
                  <a:srgbClr val="0000FF"/>
                </a:solidFill>
                <a:latin typeface="+mj-lt"/>
              </a:rPr>
              <a:t>xắc</a:t>
            </a:r>
            <a:r>
              <a:rPr lang="en-US" sz="2400" b="1" dirty="0">
                <a:solidFill>
                  <a:srgbClr val="0000FF"/>
                </a:solidFill>
                <a:latin typeface="+mj-lt"/>
              </a:rPr>
              <a:t>.</a:t>
            </a:r>
            <a:endParaRPr lang="vi-VN" sz="2400" b="1" dirty="0">
              <a:solidFill>
                <a:srgbClr val="0000FF"/>
              </a:solidFill>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57723" y="520281"/>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339303" y="2741900"/>
            <a:ext cx="11846256" cy="2239844"/>
          </a:xfrm>
          <a:prstGeom prst="rect">
            <a:avLst/>
          </a:prstGeom>
          <a:noFill/>
        </p:spPr>
        <p:txBody>
          <a:bodyPr wrap="square" rtlCol="0">
            <a:spAutoFit/>
          </a:bodyPr>
          <a:lstStyle/>
          <a:p>
            <a:pPr>
              <a:lnSpc>
                <a:spcPct val="150000"/>
              </a:lnSpc>
            </a:pPr>
            <a:r>
              <a:rPr lang="en-US" sz="2400" b="1" dirty="0">
                <a:solidFill>
                  <a:srgbClr val="0000FF"/>
                </a:solidFill>
                <a:latin typeface="+mj-lt"/>
              </a:rPr>
              <a:t>b) </a:t>
            </a:r>
            <a:r>
              <a:rPr lang="en-US" sz="2400" b="1" dirty="0" err="1">
                <a:solidFill>
                  <a:srgbClr val="0000FF"/>
                </a:solidFill>
                <a:latin typeface="+mj-lt"/>
              </a:rPr>
              <a:t>Xét</a:t>
            </a:r>
            <a:r>
              <a:rPr lang="en-US" sz="2400" b="1" dirty="0">
                <a:solidFill>
                  <a:srgbClr val="0000FF"/>
                </a:solidFill>
                <a:latin typeface="+mj-lt"/>
              </a:rPr>
              <a:t> </a:t>
            </a:r>
            <a:r>
              <a:rPr lang="en-US" sz="2400" b="1" dirty="0" err="1">
                <a:solidFill>
                  <a:srgbClr val="0000FF"/>
                </a:solidFill>
                <a:latin typeface="+mj-lt"/>
              </a:rPr>
              <a:t>biến</a:t>
            </a:r>
            <a:r>
              <a:rPr lang="en-US" sz="2400" b="1" dirty="0">
                <a:solidFill>
                  <a:srgbClr val="0000FF"/>
                </a:solidFill>
                <a:latin typeface="+mj-lt"/>
              </a:rPr>
              <a:t> </a:t>
            </a:r>
            <a:r>
              <a:rPr lang="en-US" sz="2400" b="1" dirty="0" err="1">
                <a:solidFill>
                  <a:srgbClr val="0000FF"/>
                </a:solidFill>
                <a:latin typeface="+mj-lt"/>
              </a:rPr>
              <a:t>cố</a:t>
            </a:r>
            <a:r>
              <a:rPr lang="en-US" sz="2400" b="1" dirty="0">
                <a:solidFill>
                  <a:srgbClr val="0000FF"/>
                </a:solidFill>
                <a:latin typeface="+mj-lt"/>
              </a:rPr>
              <a:t> “</a:t>
            </a:r>
            <a:r>
              <a:rPr lang="en-US" sz="2400" b="1" dirty="0" err="1">
                <a:solidFill>
                  <a:srgbClr val="0000FF"/>
                </a:solidFill>
                <a:latin typeface="+mj-lt"/>
              </a:rPr>
              <a:t>Mặt</a:t>
            </a:r>
            <a:r>
              <a:rPr lang="en-US" sz="2400" b="1" dirty="0">
                <a:solidFill>
                  <a:srgbClr val="0000FF"/>
                </a:solidFill>
                <a:latin typeface="+mj-lt"/>
              </a:rPr>
              <a:t> </a:t>
            </a:r>
            <a:r>
              <a:rPr lang="en-US" sz="2400" b="1" dirty="0" err="1">
                <a:solidFill>
                  <a:srgbClr val="0000FF"/>
                </a:solidFill>
                <a:latin typeface="+mj-lt"/>
              </a:rPr>
              <a:t>xuất</a:t>
            </a:r>
            <a:r>
              <a:rPr lang="en-US" sz="2400" b="1" dirty="0">
                <a:solidFill>
                  <a:srgbClr val="0000FF"/>
                </a:solidFill>
                <a:latin typeface="+mj-lt"/>
              </a:rPr>
              <a:t> </a:t>
            </a:r>
            <a:r>
              <a:rPr lang="en-US" sz="2400" b="1" dirty="0" err="1">
                <a:solidFill>
                  <a:srgbClr val="0000FF"/>
                </a:solidFill>
                <a:latin typeface="+mj-lt"/>
              </a:rPr>
              <a:t>hiện</a:t>
            </a:r>
            <a:r>
              <a:rPr lang="en-US" sz="2400" b="1" dirty="0">
                <a:solidFill>
                  <a:srgbClr val="0000FF"/>
                </a:solidFill>
                <a:latin typeface="+mj-lt"/>
              </a:rPr>
              <a:t> </a:t>
            </a:r>
            <a:r>
              <a:rPr lang="en-US" sz="2400" b="1" dirty="0" err="1">
                <a:solidFill>
                  <a:srgbClr val="0000FF"/>
                </a:solidFill>
                <a:latin typeface="+mj-lt"/>
              </a:rPr>
              <a:t>của</a:t>
            </a:r>
            <a:r>
              <a:rPr lang="en-US" sz="2400" b="1" dirty="0">
                <a:solidFill>
                  <a:srgbClr val="0000FF"/>
                </a:solidFill>
                <a:latin typeface="+mj-lt"/>
              </a:rPr>
              <a:t> </a:t>
            </a:r>
            <a:r>
              <a:rPr lang="en-US" sz="2400" b="1" dirty="0" err="1">
                <a:solidFill>
                  <a:srgbClr val="0000FF"/>
                </a:solidFill>
                <a:latin typeface="+mj-lt"/>
              </a:rPr>
              <a:t>xúc</a:t>
            </a:r>
            <a:r>
              <a:rPr lang="en-US" sz="2400" b="1" dirty="0">
                <a:solidFill>
                  <a:srgbClr val="0000FF"/>
                </a:solidFill>
                <a:latin typeface="+mj-lt"/>
              </a:rPr>
              <a:t> </a:t>
            </a:r>
            <a:r>
              <a:rPr lang="en-US" sz="2400" b="1" dirty="0" err="1">
                <a:solidFill>
                  <a:srgbClr val="0000FF"/>
                </a:solidFill>
                <a:latin typeface="+mj-lt"/>
              </a:rPr>
              <a:t>xắc</a:t>
            </a:r>
            <a:r>
              <a:rPr lang="en-US" sz="2400" b="1" dirty="0">
                <a:solidFill>
                  <a:srgbClr val="0000FF"/>
                </a:solidFill>
                <a:latin typeface="+mj-lt"/>
              </a:rPr>
              <a:t> </a:t>
            </a:r>
            <a:r>
              <a:rPr lang="en-US" sz="2400" b="1" dirty="0" err="1">
                <a:solidFill>
                  <a:srgbClr val="0000FF"/>
                </a:solidFill>
                <a:latin typeface="+mj-lt"/>
              </a:rPr>
              <a:t>có</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chấm</a:t>
            </a:r>
            <a:r>
              <a:rPr lang="en-US" sz="2400" b="1" dirty="0">
                <a:solidFill>
                  <a:srgbClr val="0000FF"/>
                </a:solidFill>
                <a:latin typeface="+mj-lt"/>
              </a:rPr>
              <a:t> </a:t>
            </a:r>
            <a:r>
              <a:rPr lang="en-US" sz="2400" b="1" dirty="0" err="1">
                <a:solidFill>
                  <a:srgbClr val="0000FF"/>
                </a:solidFill>
                <a:latin typeface="+mj-lt"/>
              </a:rPr>
              <a:t>là</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chẵn</a:t>
            </a:r>
            <a:r>
              <a:rPr lang="en-US" sz="2400" b="1" dirty="0">
                <a:solidFill>
                  <a:srgbClr val="0000FF"/>
                </a:solidFill>
                <a:latin typeface="+mj-lt"/>
              </a:rPr>
              <a:t>”. </a:t>
            </a:r>
            <a:r>
              <a:rPr lang="en-US" sz="2400" b="1" dirty="0" err="1">
                <a:solidFill>
                  <a:srgbClr val="0000FF"/>
                </a:solidFill>
                <a:latin typeface="+mj-lt"/>
              </a:rPr>
              <a:t>Nêu</a:t>
            </a:r>
            <a:r>
              <a:rPr lang="en-US" sz="2400" b="1" dirty="0">
                <a:solidFill>
                  <a:srgbClr val="0000FF"/>
                </a:solidFill>
                <a:latin typeface="+mj-lt"/>
              </a:rPr>
              <a:t> </a:t>
            </a:r>
            <a:r>
              <a:rPr lang="en-US" sz="2400" b="1" dirty="0" err="1">
                <a:solidFill>
                  <a:srgbClr val="0000FF"/>
                </a:solidFill>
                <a:latin typeface="+mj-lt"/>
              </a:rPr>
              <a:t>những</a:t>
            </a:r>
            <a:r>
              <a:rPr lang="en-US" sz="2400" b="1" dirty="0">
                <a:solidFill>
                  <a:srgbClr val="0000FF"/>
                </a:solidFill>
                <a:latin typeface="+mj-lt"/>
              </a:rPr>
              <a:t> </a:t>
            </a:r>
            <a:r>
              <a:rPr lang="en-US" sz="2400" b="1" dirty="0" err="1">
                <a:solidFill>
                  <a:srgbClr val="0000FF"/>
                </a:solidFill>
                <a:latin typeface="+mj-lt"/>
              </a:rPr>
              <a:t>kết</a:t>
            </a:r>
            <a:r>
              <a:rPr lang="en-US" sz="2400" b="1" dirty="0">
                <a:solidFill>
                  <a:srgbClr val="0000FF"/>
                </a:solidFill>
                <a:latin typeface="+mj-lt"/>
              </a:rPr>
              <a:t> </a:t>
            </a:r>
            <a:r>
              <a:rPr lang="en-US" sz="2400" b="1" dirty="0" err="1">
                <a:solidFill>
                  <a:srgbClr val="0000FF"/>
                </a:solidFill>
                <a:latin typeface="+mj-lt"/>
              </a:rPr>
              <a:t>quả</a:t>
            </a:r>
            <a:r>
              <a:rPr lang="en-US" sz="2400" b="1" dirty="0">
                <a:solidFill>
                  <a:srgbClr val="0000FF"/>
                </a:solidFill>
                <a:latin typeface="+mj-lt"/>
              </a:rPr>
              <a:t> </a:t>
            </a:r>
            <a:r>
              <a:rPr lang="en-US" sz="2400" b="1" dirty="0" err="1">
                <a:solidFill>
                  <a:srgbClr val="0000FF"/>
                </a:solidFill>
                <a:latin typeface="+mj-lt"/>
              </a:rPr>
              <a:t>thuận</a:t>
            </a:r>
            <a:r>
              <a:rPr lang="en-US" sz="2400" b="1" dirty="0">
                <a:solidFill>
                  <a:srgbClr val="0000FF"/>
                </a:solidFill>
                <a:latin typeface="+mj-lt"/>
              </a:rPr>
              <a:t> </a:t>
            </a:r>
            <a:r>
              <a:rPr lang="en-US" sz="2400" b="1" dirty="0" err="1">
                <a:solidFill>
                  <a:srgbClr val="0000FF"/>
                </a:solidFill>
                <a:latin typeface="+mj-lt"/>
              </a:rPr>
              <a:t>lợi</a:t>
            </a:r>
            <a:r>
              <a:rPr lang="en-US" sz="2400" b="1" dirty="0">
                <a:solidFill>
                  <a:srgbClr val="0000FF"/>
                </a:solidFill>
                <a:latin typeface="+mj-lt"/>
              </a:rPr>
              <a:t> </a:t>
            </a:r>
            <a:r>
              <a:rPr lang="en-US" sz="2400" b="1" dirty="0" err="1">
                <a:solidFill>
                  <a:srgbClr val="0000FF"/>
                </a:solidFill>
                <a:latin typeface="+mj-lt"/>
              </a:rPr>
              <a:t>cho</a:t>
            </a:r>
            <a:r>
              <a:rPr lang="en-US" sz="2400" b="1" dirty="0">
                <a:solidFill>
                  <a:srgbClr val="0000FF"/>
                </a:solidFill>
                <a:latin typeface="+mj-lt"/>
              </a:rPr>
              <a:t> </a:t>
            </a:r>
            <a:r>
              <a:rPr lang="en-US" sz="2400" b="1" dirty="0" err="1">
                <a:solidFill>
                  <a:srgbClr val="0000FF"/>
                </a:solidFill>
                <a:latin typeface="+mj-lt"/>
              </a:rPr>
              <a:t>biến</a:t>
            </a:r>
            <a:r>
              <a:rPr lang="en-US" sz="2400" b="1" dirty="0">
                <a:solidFill>
                  <a:srgbClr val="0000FF"/>
                </a:solidFill>
                <a:latin typeface="+mj-lt"/>
              </a:rPr>
              <a:t> </a:t>
            </a:r>
            <a:r>
              <a:rPr lang="en-US" sz="2400" b="1" dirty="0" err="1">
                <a:solidFill>
                  <a:srgbClr val="0000FF"/>
                </a:solidFill>
                <a:latin typeface="+mj-lt"/>
              </a:rPr>
              <a:t>cố</a:t>
            </a:r>
            <a:r>
              <a:rPr lang="en-US" sz="2400" b="1" dirty="0">
                <a:solidFill>
                  <a:srgbClr val="0000FF"/>
                </a:solidFill>
                <a:latin typeface="+mj-lt"/>
              </a:rPr>
              <a:t> </a:t>
            </a:r>
            <a:r>
              <a:rPr lang="en-US" sz="2400" b="1" dirty="0" err="1">
                <a:solidFill>
                  <a:srgbClr val="0000FF"/>
                </a:solidFill>
                <a:latin typeface="+mj-lt"/>
              </a:rPr>
              <a:t>đó</a:t>
            </a:r>
            <a:r>
              <a:rPr lang="en-US" sz="2400" b="1" dirty="0">
                <a:solidFill>
                  <a:srgbClr val="0000FF"/>
                </a:solidFill>
                <a:latin typeface="+mj-lt"/>
              </a:rPr>
              <a:t>.</a:t>
            </a:r>
          </a:p>
          <a:p>
            <a:pPr>
              <a:lnSpc>
                <a:spcPct val="150000"/>
              </a:lnSpc>
            </a:pPr>
            <a:r>
              <a:rPr lang="en-US" sz="2400" b="1" dirty="0">
                <a:solidFill>
                  <a:srgbClr val="0000FF"/>
                </a:solidFill>
                <a:latin typeface="+mj-lt"/>
              </a:rPr>
              <a:t>c) </a:t>
            </a:r>
            <a:r>
              <a:rPr lang="en-US" sz="2400" b="1" dirty="0" err="1">
                <a:solidFill>
                  <a:srgbClr val="0000FF"/>
                </a:solidFill>
                <a:latin typeface="+mj-lt"/>
              </a:rPr>
              <a:t>Tìm</a:t>
            </a:r>
            <a:r>
              <a:rPr lang="en-US" sz="2400" b="1" dirty="0">
                <a:solidFill>
                  <a:srgbClr val="0000FF"/>
                </a:solidFill>
                <a:latin typeface="+mj-lt"/>
              </a:rPr>
              <a:t> </a:t>
            </a:r>
            <a:r>
              <a:rPr lang="en-US" sz="2400" b="1" dirty="0" err="1">
                <a:solidFill>
                  <a:srgbClr val="0000FF"/>
                </a:solidFill>
                <a:latin typeface="+mj-lt"/>
              </a:rPr>
              <a:t>tỉ</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của</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kết</a:t>
            </a:r>
            <a:r>
              <a:rPr lang="en-US" sz="2400" b="1" dirty="0">
                <a:solidFill>
                  <a:srgbClr val="0000FF"/>
                </a:solidFill>
                <a:latin typeface="+mj-lt"/>
              </a:rPr>
              <a:t> </a:t>
            </a:r>
            <a:r>
              <a:rPr lang="en-US" sz="2400" b="1" dirty="0" err="1">
                <a:solidFill>
                  <a:srgbClr val="0000FF"/>
                </a:solidFill>
                <a:latin typeface="+mj-lt"/>
              </a:rPr>
              <a:t>quả</a:t>
            </a:r>
            <a:r>
              <a:rPr lang="en-US" sz="2400" b="1" dirty="0">
                <a:solidFill>
                  <a:srgbClr val="0000FF"/>
                </a:solidFill>
                <a:latin typeface="+mj-lt"/>
              </a:rPr>
              <a:t> </a:t>
            </a:r>
            <a:r>
              <a:rPr lang="en-US" sz="2400" b="1" dirty="0" err="1">
                <a:solidFill>
                  <a:srgbClr val="0000FF"/>
                </a:solidFill>
                <a:latin typeface="+mj-lt"/>
              </a:rPr>
              <a:t>thuận</a:t>
            </a:r>
            <a:r>
              <a:rPr lang="en-US" sz="2400" b="1" dirty="0">
                <a:solidFill>
                  <a:srgbClr val="0000FF"/>
                </a:solidFill>
                <a:latin typeface="+mj-lt"/>
              </a:rPr>
              <a:t> </a:t>
            </a:r>
            <a:r>
              <a:rPr lang="en-US" sz="2400" b="1" dirty="0" err="1">
                <a:solidFill>
                  <a:srgbClr val="0000FF"/>
                </a:solidFill>
                <a:latin typeface="+mj-lt"/>
              </a:rPr>
              <a:t>lợi</a:t>
            </a:r>
            <a:r>
              <a:rPr lang="en-US" sz="2400" b="1" dirty="0">
                <a:solidFill>
                  <a:srgbClr val="0000FF"/>
                </a:solidFill>
                <a:latin typeface="+mj-lt"/>
              </a:rPr>
              <a:t> </a:t>
            </a:r>
            <a:r>
              <a:rPr lang="en-US" sz="2400" b="1" dirty="0" err="1">
                <a:solidFill>
                  <a:srgbClr val="0000FF"/>
                </a:solidFill>
                <a:latin typeface="+mj-lt"/>
              </a:rPr>
              <a:t>cho</a:t>
            </a:r>
            <a:r>
              <a:rPr lang="en-US" sz="2400" b="1" dirty="0">
                <a:solidFill>
                  <a:srgbClr val="0000FF"/>
                </a:solidFill>
                <a:latin typeface="+mj-lt"/>
              </a:rPr>
              <a:t> </a:t>
            </a:r>
            <a:r>
              <a:rPr lang="en-US" sz="2400" b="1" dirty="0" err="1">
                <a:solidFill>
                  <a:srgbClr val="0000FF"/>
                </a:solidFill>
                <a:latin typeface="+mj-lt"/>
              </a:rPr>
              <a:t>biến</a:t>
            </a:r>
            <a:r>
              <a:rPr lang="en-US" sz="2400" b="1" dirty="0">
                <a:solidFill>
                  <a:srgbClr val="0000FF"/>
                </a:solidFill>
                <a:latin typeface="+mj-lt"/>
              </a:rPr>
              <a:t> </a:t>
            </a:r>
            <a:r>
              <a:rPr lang="en-US" sz="2400" b="1" dirty="0" err="1">
                <a:solidFill>
                  <a:srgbClr val="0000FF"/>
                </a:solidFill>
                <a:latin typeface="+mj-lt"/>
              </a:rPr>
              <a:t>cố</a:t>
            </a:r>
            <a:r>
              <a:rPr lang="en-US" sz="2400" b="1" dirty="0">
                <a:solidFill>
                  <a:srgbClr val="0000FF"/>
                </a:solidFill>
                <a:latin typeface="+mj-lt"/>
              </a:rPr>
              <a:t> </a:t>
            </a:r>
            <a:r>
              <a:rPr lang="en-US" sz="2400" b="1" dirty="0" err="1">
                <a:solidFill>
                  <a:srgbClr val="0000FF"/>
                </a:solidFill>
                <a:latin typeface="+mj-lt"/>
              </a:rPr>
              <a:t>trên</a:t>
            </a:r>
            <a:r>
              <a:rPr lang="en-US" sz="2400" b="1" dirty="0">
                <a:solidFill>
                  <a:srgbClr val="0000FF"/>
                </a:solidFill>
                <a:latin typeface="+mj-lt"/>
              </a:rPr>
              <a:t> </a:t>
            </a:r>
            <a:r>
              <a:rPr lang="en-US" sz="2400" b="1" dirty="0" err="1">
                <a:solidFill>
                  <a:srgbClr val="0000FF"/>
                </a:solidFill>
                <a:latin typeface="+mj-lt"/>
              </a:rPr>
              <a:t>và</a:t>
            </a:r>
            <a:r>
              <a:rPr lang="en-US" sz="2400" b="1" dirty="0">
                <a:solidFill>
                  <a:srgbClr val="0000FF"/>
                </a:solidFill>
                <a:latin typeface="+mj-lt"/>
              </a:rPr>
              <a:t> </a:t>
            </a:r>
            <a:r>
              <a:rPr lang="en-US" sz="2400" b="1" dirty="0" err="1">
                <a:solidFill>
                  <a:srgbClr val="0000FF"/>
                </a:solidFill>
                <a:latin typeface="+mj-lt"/>
              </a:rPr>
              <a:t>số</a:t>
            </a:r>
            <a:r>
              <a:rPr lang="en-US" sz="2400" b="1" dirty="0">
                <a:solidFill>
                  <a:srgbClr val="0000FF"/>
                </a:solidFill>
                <a:latin typeface="+mj-lt"/>
              </a:rPr>
              <a:t> </a:t>
            </a:r>
            <a:r>
              <a:rPr lang="en-US" sz="2400" b="1" dirty="0" err="1">
                <a:solidFill>
                  <a:srgbClr val="0000FF"/>
                </a:solidFill>
                <a:latin typeface="+mj-lt"/>
              </a:rPr>
              <a:t>phần</a:t>
            </a:r>
            <a:r>
              <a:rPr lang="en-US" sz="2400" b="1" dirty="0">
                <a:solidFill>
                  <a:srgbClr val="0000FF"/>
                </a:solidFill>
                <a:latin typeface="+mj-lt"/>
              </a:rPr>
              <a:t> </a:t>
            </a:r>
            <a:r>
              <a:rPr lang="en-US" sz="2400" b="1" dirty="0" err="1">
                <a:solidFill>
                  <a:srgbClr val="0000FF"/>
                </a:solidFill>
                <a:latin typeface="+mj-lt"/>
              </a:rPr>
              <a:t>tử</a:t>
            </a:r>
            <a:r>
              <a:rPr lang="en-US" sz="2400" b="1" dirty="0">
                <a:solidFill>
                  <a:srgbClr val="0000FF"/>
                </a:solidFill>
                <a:latin typeface="+mj-lt"/>
              </a:rPr>
              <a:t> </a:t>
            </a:r>
            <a:r>
              <a:rPr lang="en-US" sz="2400" b="1" dirty="0" err="1">
                <a:solidFill>
                  <a:srgbClr val="0000FF"/>
                </a:solidFill>
                <a:latin typeface="+mj-lt"/>
              </a:rPr>
              <a:t>của</a:t>
            </a:r>
            <a:r>
              <a:rPr lang="en-US" sz="2400" b="1" dirty="0">
                <a:solidFill>
                  <a:srgbClr val="0000FF"/>
                </a:solidFill>
                <a:latin typeface="+mj-lt"/>
              </a:rPr>
              <a:t> </a:t>
            </a:r>
            <a:r>
              <a:rPr lang="en-US" sz="2400" b="1" dirty="0" err="1">
                <a:solidFill>
                  <a:srgbClr val="0000FF"/>
                </a:solidFill>
                <a:latin typeface="+mj-lt"/>
              </a:rPr>
              <a:t>tập</a:t>
            </a:r>
            <a:r>
              <a:rPr lang="en-US" sz="2400" b="1" dirty="0">
                <a:solidFill>
                  <a:srgbClr val="0000FF"/>
                </a:solidFill>
                <a:latin typeface="+mj-lt"/>
              </a:rPr>
              <a:t> </a:t>
            </a:r>
            <a:r>
              <a:rPr lang="en-US" sz="2400" b="1" dirty="0" err="1">
                <a:solidFill>
                  <a:srgbClr val="0000FF"/>
                </a:solidFill>
                <a:latin typeface="+mj-lt"/>
              </a:rPr>
              <a:t>hợp</a:t>
            </a:r>
            <a:r>
              <a:rPr lang="en-US" sz="2400" b="1" dirty="0">
                <a:solidFill>
                  <a:srgbClr val="0000FF"/>
                </a:solidFill>
                <a:latin typeface="+mj-lt"/>
              </a:rPr>
              <a:t> A.</a:t>
            </a:r>
            <a:endParaRPr lang="vi-VN" sz="2400" b="1" dirty="0">
              <a:solidFill>
                <a:srgbClr val="0000FF"/>
              </a:solidFill>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200329"/>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b="1" dirty="0" err="1">
                <a:solidFill>
                  <a:srgbClr val="0000FF"/>
                </a:solidFill>
              </a:rPr>
              <a:t>Mặt</a:t>
            </a:r>
            <a:r>
              <a:rPr lang="en-US" sz="2400" b="1" dirty="0">
                <a:solidFill>
                  <a:srgbClr val="0000FF"/>
                </a:solidFill>
              </a:rPr>
              <a:t> </a:t>
            </a:r>
            <a:r>
              <a:rPr lang="en-US" sz="2400" b="1" dirty="0" err="1">
                <a:solidFill>
                  <a:srgbClr val="0000FF"/>
                </a:solidFill>
              </a:rPr>
              <a:t>xuất</a:t>
            </a:r>
            <a:r>
              <a:rPr lang="en-US" sz="2400" b="1" dirty="0">
                <a:solidFill>
                  <a:srgbClr val="0000FF"/>
                </a:solidFill>
              </a:rPr>
              <a:t> </a:t>
            </a:r>
            <a:r>
              <a:rPr lang="en-US" sz="2400" b="1" dirty="0" err="1">
                <a:solidFill>
                  <a:srgbClr val="0000FF"/>
                </a:solidFill>
              </a:rPr>
              <a:t>hiện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xúc</a:t>
            </a:r>
            <a:r>
              <a:rPr lang="en-US" sz="2400" b="1" dirty="0">
                <a:solidFill>
                  <a:srgbClr val="0000FF"/>
                </a:solidFill>
              </a:rPr>
              <a:t> </a:t>
            </a:r>
            <a:r>
              <a:rPr lang="en-US" sz="2400" b="1" dirty="0" err="1">
                <a:solidFill>
                  <a:srgbClr val="0000FF"/>
                </a:solidFill>
              </a:rPr>
              <a:t>xắc</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chấm</a:t>
            </a:r>
            <a:r>
              <a:rPr lang="en-US" sz="2400" b="1" dirty="0">
                <a:solidFill>
                  <a:srgbClr val="0000FF"/>
                </a:solidFill>
              </a:rPr>
              <a:t> </a:t>
            </a:r>
            <a:r>
              <a:rPr lang="en-US" sz="2400" b="1" dirty="0" err="1">
                <a:solidFill>
                  <a:srgbClr val="0000FF"/>
                </a:solidFill>
              </a:rPr>
              <a:t>là</a:t>
            </a:r>
            <a:r>
              <a:rPr lang="en-US" sz="2400" b="1" dirty="0">
                <a:solidFill>
                  <a:srgbClr val="0000FF"/>
                </a:solidFill>
              </a:rPr>
              <a:t> </a:t>
            </a:r>
            <a:r>
              <a:rPr lang="en-US" sz="2400" b="1" dirty="0" err="1">
                <a:solidFill>
                  <a:srgbClr val="0000FF"/>
                </a:solidFill>
              </a:rPr>
              <a:t>số</a:t>
            </a:r>
            <a:r>
              <a:rPr lang="en-US" sz="2400" b="1" dirty="0">
                <a:solidFill>
                  <a:srgbClr val="0000FF"/>
                </a:solidFill>
              </a:rPr>
              <a:t> </a:t>
            </a:r>
            <a:r>
              <a:rPr lang="en-US" sz="2400" b="1" dirty="0" err="1">
                <a:solidFill>
                  <a:srgbClr val="0000FF"/>
                </a:solidFill>
              </a:rPr>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b="1" i="1" dirty="0" err="1">
                <a:solidFill>
                  <a:srgbClr val="002060"/>
                </a:solidFill>
              </a:rPr>
              <a:t>là</a:t>
            </a:r>
            <a:r>
              <a:rPr lang="en-US" sz="2800" b="1" i="1" dirty="0">
                <a:solidFill>
                  <a:srgbClr val="002060"/>
                </a:solidFill>
              </a:rPr>
              <a:t> </a:t>
            </a:r>
            <a:r>
              <a:rPr lang="en-US" sz="2800" b="1" i="1" dirty="0" err="1">
                <a:solidFill>
                  <a:srgbClr val="002060"/>
                </a:solidFill>
              </a:rPr>
              <a:t>gì</a:t>
            </a:r>
            <a:r>
              <a:rPr lang="en-US" sz="2800" b="1"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1554</Words>
  <Application>Microsoft Office PowerPoint</Application>
  <PresentationFormat>Widescreen</PresentationFormat>
  <Paragraphs>103</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等线</vt:lpstr>
      <vt:lpstr>Arial</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hanh nguyen</cp:lastModifiedBy>
  <cp:revision>204</cp:revision>
  <dcterms:created xsi:type="dcterms:W3CDTF">2017-05-23T12:09:32Z</dcterms:created>
  <dcterms:modified xsi:type="dcterms:W3CDTF">2023-02-19T09:05:30Z</dcterms:modified>
</cp:coreProperties>
</file>